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19"/>
  </p:normalViewPr>
  <p:slideViewPr>
    <p:cSldViewPr snapToGrid="0">
      <p:cViewPr varScale="1">
        <p:scale>
          <a:sx n="102" d="100"/>
          <a:sy n="102" d="100"/>
        </p:scale>
        <p:origin x="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155D16B-3397-4CEC-A56E-F8DDD12AE05B}" type="doc">
      <dgm:prSet loTypeId="urn:microsoft.com/office/officeart/2005/8/layout/process1" loCatId="process" qsTypeId="urn:microsoft.com/office/officeart/2005/8/quickstyle/simple1" qsCatId="simple" csTypeId="urn:microsoft.com/office/officeart/2005/8/colors/colorful5" csCatId="colorful"/>
      <dgm:spPr/>
      <dgm:t>
        <a:bodyPr/>
        <a:lstStyle/>
        <a:p>
          <a:endParaRPr lang="en-US"/>
        </a:p>
      </dgm:t>
    </dgm:pt>
    <dgm:pt modelId="{1EFD3F0B-B96D-4428-83E4-DE6F7B44F987}">
      <dgm:prSet/>
      <dgm:spPr/>
      <dgm:t>
        <a:bodyPr/>
        <a:lstStyle/>
        <a:p>
          <a:r>
            <a:rPr lang="en-US"/>
            <a:t>AI is redefining what it means to teach and learn in a global society. If guided by ethical, inclusive, and human-centered principles, AI can bridge gaps, amplify equity, and deepen understanding across cultures. </a:t>
          </a:r>
        </a:p>
      </dgm:t>
    </dgm:pt>
    <dgm:pt modelId="{6E17561A-0B89-4C6E-A145-894D9121DD1F}" type="parTrans" cxnId="{D3253E9D-47C3-4DFF-850A-D7D02EA6C049}">
      <dgm:prSet/>
      <dgm:spPr/>
      <dgm:t>
        <a:bodyPr/>
        <a:lstStyle/>
        <a:p>
          <a:endParaRPr lang="en-US"/>
        </a:p>
      </dgm:t>
    </dgm:pt>
    <dgm:pt modelId="{C22D15BF-784E-43E9-B4B4-ABFCEE4470C4}" type="sibTrans" cxnId="{D3253E9D-47C3-4DFF-850A-D7D02EA6C049}">
      <dgm:prSet/>
      <dgm:spPr/>
      <dgm:t>
        <a:bodyPr/>
        <a:lstStyle/>
        <a:p>
          <a:endParaRPr lang="en-US"/>
        </a:p>
      </dgm:t>
    </dgm:pt>
    <dgm:pt modelId="{00BB7718-A379-4DC4-9F0C-55CAE3A26CC5}">
      <dgm:prSet/>
      <dgm:spPr/>
      <dgm:t>
        <a:bodyPr/>
        <a:lstStyle/>
        <a:p>
          <a:r>
            <a:rPr lang="en-US"/>
            <a:t>However, without careful policy alignment, it risks widening divides and eroding human connection. </a:t>
          </a:r>
        </a:p>
      </dgm:t>
    </dgm:pt>
    <dgm:pt modelId="{958D076D-2072-4BC0-B865-13E5C92EB3E9}" type="parTrans" cxnId="{C34DD6FC-B885-4C4E-BFA0-327A444C7E1A}">
      <dgm:prSet/>
      <dgm:spPr/>
      <dgm:t>
        <a:bodyPr/>
        <a:lstStyle/>
        <a:p>
          <a:endParaRPr lang="en-US"/>
        </a:p>
      </dgm:t>
    </dgm:pt>
    <dgm:pt modelId="{70390241-5849-41DB-B83D-E593B4446D74}" type="sibTrans" cxnId="{C34DD6FC-B885-4C4E-BFA0-327A444C7E1A}">
      <dgm:prSet/>
      <dgm:spPr/>
      <dgm:t>
        <a:bodyPr/>
        <a:lstStyle/>
        <a:p>
          <a:endParaRPr lang="en-US"/>
        </a:p>
      </dgm:t>
    </dgm:pt>
    <dgm:pt modelId="{88587BC7-90B9-4A88-8020-BFA3DD59BB26}">
      <dgm:prSet/>
      <dgm:spPr/>
      <dgm:t>
        <a:bodyPr/>
        <a:lstStyle/>
        <a:p>
          <a:r>
            <a:rPr lang="en-US"/>
            <a:t>The future of global education depends on our collective capacity to ensure that </a:t>
          </a:r>
          <a:r>
            <a:rPr lang="en-US" b="1"/>
            <a:t>AI serves humanity’s highest educational purposes—truth, justice, and shared global progress.</a:t>
          </a:r>
          <a:endParaRPr lang="en-US"/>
        </a:p>
      </dgm:t>
    </dgm:pt>
    <dgm:pt modelId="{C7BE25E2-0C88-46EB-8B2A-2D50E9CACB0C}" type="parTrans" cxnId="{88716684-0CA4-43E3-969C-50C0810C044A}">
      <dgm:prSet/>
      <dgm:spPr/>
      <dgm:t>
        <a:bodyPr/>
        <a:lstStyle/>
        <a:p>
          <a:endParaRPr lang="en-US"/>
        </a:p>
      </dgm:t>
    </dgm:pt>
    <dgm:pt modelId="{C41DC498-3904-4239-B4C3-7D7799FA3D91}" type="sibTrans" cxnId="{88716684-0CA4-43E3-969C-50C0810C044A}">
      <dgm:prSet/>
      <dgm:spPr/>
      <dgm:t>
        <a:bodyPr/>
        <a:lstStyle/>
        <a:p>
          <a:endParaRPr lang="en-US"/>
        </a:p>
      </dgm:t>
    </dgm:pt>
    <dgm:pt modelId="{311C2FC8-4F0F-7848-84BC-5F5177BBCB7C}" type="pres">
      <dgm:prSet presAssocID="{2155D16B-3397-4CEC-A56E-F8DDD12AE05B}" presName="Name0" presStyleCnt="0">
        <dgm:presLayoutVars>
          <dgm:dir/>
          <dgm:resizeHandles val="exact"/>
        </dgm:presLayoutVars>
      </dgm:prSet>
      <dgm:spPr/>
    </dgm:pt>
    <dgm:pt modelId="{A4772A05-1B81-E045-932E-FB74967A92B5}" type="pres">
      <dgm:prSet presAssocID="{1EFD3F0B-B96D-4428-83E4-DE6F7B44F987}" presName="node" presStyleLbl="node1" presStyleIdx="0" presStyleCnt="3">
        <dgm:presLayoutVars>
          <dgm:bulletEnabled val="1"/>
        </dgm:presLayoutVars>
      </dgm:prSet>
      <dgm:spPr/>
    </dgm:pt>
    <dgm:pt modelId="{3F2BB216-9B13-3B4C-AAD5-3AD57F3B7883}" type="pres">
      <dgm:prSet presAssocID="{C22D15BF-784E-43E9-B4B4-ABFCEE4470C4}" presName="sibTrans" presStyleLbl="sibTrans2D1" presStyleIdx="0" presStyleCnt="2"/>
      <dgm:spPr/>
    </dgm:pt>
    <dgm:pt modelId="{D06F737B-F518-BF48-BAA6-9D91615BE1BC}" type="pres">
      <dgm:prSet presAssocID="{C22D15BF-784E-43E9-B4B4-ABFCEE4470C4}" presName="connectorText" presStyleLbl="sibTrans2D1" presStyleIdx="0" presStyleCnt="2"/>
      <dgm:spPr/>
    </dgm:pt>
    <dgm:pt modelId="{2B704EFA-45BD-4640-9C0D-1F37CF91F227}" type="pres">
      <dgm:prSet presAssocID="{00BB7718-A379-4DC4-9F0C-55CAE3A26CC5}" presName="node" presStyleLbl="node1" presStyleIdx="1" presStyleCnt="3">
        <dgm:presLayoutVars>
          <dgm:bulletEnabled val="1"/>
        </dgm:presLayoutVars>
      </dgm:prSet>
      <dgm:spPr/>
    </dgm:pt>
    <dgm:pt modelId="{E1173570-75A0-5543-9052-AB489CC533C5}" type="pres">
      <dgm:prSet presAssocID="{70390241-5849-41DB-B83D-E593B4446D74}" presName="sibTrans" presStyleLbl="sibTrans2D1" presStyleIdx="1" presStyleCnt="2"/>
      <dgm:spPr/>
    </dgm:pt>
    <dgm:pt modelId="{31D1CB31-E823-E24A-BC3B-69F931723A61}" type="pres">
      <dgm:prSet presAssocID="{70390241-5849-41DB-B83D-E593B4446D74}" presName="connectorText" presStyleLbl="sibTrans2D1" presStyleIdx="1" presStyleCnt="2"/>
      <dgm:spPr/>
    </dgm:pt>
    <dgm:pt modelId="{10BDD8D1-7A1E-1E48-A5C7-AF11BD377A8D}" type="pres">
      <dgm:prSet presAssocID="{88587BC7-90B9-4A88-8020-BFA3DD59BB26}" presName="node" presStyleLbl="node1" presStyleIdx="2" presStyleCnt="3">
        <dgm:presLayoutVars>
          <dgm:bulletEnabled val="1"/>
        </dgm:presLayoutVars>
      </dgm:prSet>
      <dgm:spPr/>
    </dgm:pt>
  </dgm:ptLst>
  <dgm:cxnLst>
    <dgm:cxn modelId="{0D4EE11E-F20E-3E49-B3FA-33AA05D65D5E}" type="presOf" srcId="{1EFD3F0B-B96D-4428-83E4-DE6F7B44F987}" destId="{A4772A05-1B81-E045-932E-FB74967A92B5}" srcOrd="0" destOrd="0" presId="urn:microsoft.com/office/officeart/2005/8/layout/process1"/>
    <dgm:cxn modelId="{88716684-0CA4-43E3-969C-50C0810C044A}" srcId="{2155D16B-3397-4CEC-A56E-F8DDD12AE05B}" destId="{88587BC7-90B9-4A88-8020-BFA3DD59BB26}" srcOrd="2" destOrd="0" parTransId="{C7BE25E2-0C88-46EB-8B2A-2D50E9CACB0C}" sibTransId="{C41DC498-3904-4239-B4C3-7D7799FA3D91}"/>
    <dgm:cxn modelId="{4ABE6789-C5A1-C14A-8A15-930D79AD3190}" type="presOf" srcId="{70390241-5849-41DB-B83D-E593B4446D74}" destId="{31D1CB31-E823-E24A-BC3B-69F931723A61}" srcOrd="1" destOrd="0" presId="urn:microsoft.com/office/officeart/2005/8/layout/process1"/>
    <dgm:cxn modelId="{2EB97A8C-6B9E-FA4D-9426-B6CCB386B9BB}" type="presOf" srcId="{C22D15BF-784E-43E9-B4B4-ABFCEE4470C4}" destId="{D06F737B-F518-BF48-BAA6-9D91615BE1BC}" srcOrd="1" destOrd="0" presId="urn:microsoft.com/office/officeart/2005/8/layout/process1"/>
    <dgm:cxn modelId="{9C18058D-FCFB-6943-8298-EBD72286451A}" type="presOf" srcId="{70390241-5849-41DB-B83D-E593B4446D74}" destId="{E1173570-75A0-5543-9052-AB489CC533C5}" srcOrd="0" destOrd="0" presId="urn:microsoft.com/office/officeart/2005/8/layout/process1"/>
    <dgm:cxn modelId="{D3253E9D-47C3-4DFF-850A-D7D02EA6C049}" srcId="{2155D16B-3397-4CEC-A56E-F8DDD12AE05B}" destId="{1EFD3F0B-B96D-4428-83E4-DE6F7B44F987}" srcOrd="0" destOrd="0" parTransId="{6E17561A-0B89-4C6E-A145-894D9121DD1F}" sibTransId="{C22D15BF-784E-43E9-B4B4-ABFCEE4470C4}"/>
    <dgm:cxn modelId="{BC5305B0-C913-D748-827D-FC6330BBB509}" type="presOf" srcId="{88587BC7-90B9-4A88-8020-BFA3DD59BB26}" destId="{10BDD8D1-7A1E-1E48-A5C7-AF11BD377A8D}" srcOrd="0" destOrd="0" presId="urn:microsoft.com/office/officeart/2005/8/layout/process1"/>
    <dgm:cxn modelId="{B1DEDBB2-6AE8-C94E-B3C2-F70A9671130E}" type="presOf" srcId="{00BB7718-A379-4DC4-9F0C-55CAE3A26CC5}" destId="{2B704EFA-45BD-4640-9C0D-1F37CF91F227}" srcOrd="0" destOrd="0" presId="urn:microsoft.com/office/officeart/2005/8/layout/process1"/>
    <dgm:cxn modelId="{A2475BE4-047A-204E-8AD2-80872660D146}" type="presOf" srcId="{2155D16B-3397-4CEC-A56E-F8DDD12AE05B}" destId="{311C2FC8-4F0F-7848-84BC-5F5177BBCB7C}" srcOrd="0" destOrd="0" presId="urn:microsoft.com/office/officeart/2005/8/layout/process1"/>
    <dgm:cxn modelId="{DF3D33F9-4C55-AC48-BADF-B2DB990EED3A}" type="presOf" srcId="{C22D15BF-784E-43E9-B4B4-ABFCEE4470C4}" destId="{3F2BB216-9B13-3B4C-AAD5-3AD57F3B7883}" srcOrd="0" destOrd="0" presId="urn:microsoft.com/office/officeart/2005/8/layout/process1"/>
    <dgm:cxn modelId="{C34DD6FC-B885-4C4E-BFA0-327A444C7E1A}" srcId="{2155D16B-3397-4CEC-A56E-F8DDD12AE05B}" destId="{00BB7718-A379-4DC4-9F0C-55CAE3A26CC5}" srcOrd="1" destOrd="0" parTransId="{958D076D-2072-4BC0-B865-13E5C92EB3E9}" sibTransId="{70390241-5849-41DB-B83D-E593B4446D74}"/>
    <dgm:cxn modelId="{17F7E3E2-B644-1943-B9F0-06A2891726A2}" type="presParOf" srcId="{311C2FC8-4F0F-7848-84BC-5F5177BBCB7C}" destId="{A4772A05-1B81-E045-932E-FB74967A92B5}" srcOrd="0" destOrd="0" presId="urn:microsoft.com/office/officeart/2005/8/layout/process1"/>
    <dgm:cxn modelId="{8624F904-505E-F94C-9129-8F0120924875}" type="presParOf" srcId="{311C2FC8-4F0F-7848-84BC-5F5177BBCB7C}" destId="{3F2BB216-9B13-3B4C-AAD5-3AD57F3B7883}" srcOrd="1" destOrd="0" presId="urn:microsoft.com/office/officeart/2005/8/layout/process1"/>
    <dgm:cxn modelId="{852D7506-4725-F347-9148-488957B4607C}" type="presParOf" srcId="{3F2BB216-9B13-3B4C-AAD5-3AD57F3B7883}" destId="{D06F737B-F518-BF48-BAA6-9D91615BE1BC}" srcOrd="0" destOrd="0" presId="urn:microsoft.com/office/officeart/2005/8/layout/process1"/>
    <dgm:cxn modelId="{46CF6142-5891-A54F-B314-6E5FFA947CAF}" type="presParOf" srcId="{311C2FC8-4F0F-7848-84BC-5F5177BBCB7C}" destId="{2B704EFA-45BD-4640-9C0D-1F37CF91F227}" srcOrd="2" destOrd="0" presId="urn:microsoft.com/office/officeart/2005/8/layout/process1"/>
    <dgm:cxn modelId="{2292065C-6AC2-C04C-96B4-5582A1730606}" type="presParOf" srcId="{311C2FC8-4F0F-7848-84BC-5F5177BBCB7C}" destId="{E1173570-75A0-5543-9052-AB489CC533C5}" srcOrd="3" destOrd="0" presId="urn:microsoft.com/office/officeart/2005/8/layout/process1"/>
    <dgm:cxn modelId="{AA6F593B-3C6C-4F45-966A-349A4E84B9FC}" type="presParOf" srcId="{E1173570-75A0-5543-9052-AB489CC533C5}" destId="{31D1CB31-E823-E24A-BC3B-69F931723A61}" srcOrd="0" destOrd="0" presId="urn:microsoft.com/office/officeart/2005/8/layout/process1"/>
    <dgm:cxn modelId="{AE732F9E-7A04-9348-A70E-A525C7A35D08}" type="presParOf" srcId="{311C2FC8-4F0F-7848-84BC-5F5177BBCB7C}" destId="{10BDD8D1-7A1E-1E48-A5C7-AF11BD377A8D}"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772A05-1B81-E045-932E-FB74967A92B5}">
      <dsp:nvSpPr>
        <dsp:cNvPr id="0" name=""/>
        <dsp:cNvSpPr/>
      </dsp:nvSpPr>
      <dsp:spPr>
        <a:xfrm>
          <a:off x="9604" y="418328"/>
          <a:ext cx="2870689" cy="2852747"/>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AI is redefining what it means to teach and learn in a global society. If guided by ethical, inclusive, and human-centered principles, AI can bridge gaps, amplify equity, and deepen understanding across cultures. </a:t>
          </a:r>
        </a:p>
      </dsp:txBody>
      <dsp:txXfrm>
        <a:off x="93158" y="501882"/>
        <a:ext cx="2703581" cy="2685639"/>
      </dsp:txXfrm>
    </dsp:sp>
    <dsp:sp modelId="{3F2BB216-9B13-3B4C-AAD5-3AD57F3B7883}">
      <dsp:nvSpPr>
        <dsp:cNvPr id="0" name=""/>
        <dsp:cNvSpPr/>
      </dsp:nvSpPr>
      <dsp:spPr>
        <a:xfrm>
          <a:off x="3167362" y="1488737"/>
          <a:ext cx="608586" cy="711930"/>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3167362" y="1631123"/>
        <a:ext cx="426010" cy="427158"/>
      </dsp:txXfrm>
    </dsp:sp>
    <dsp:sp modelId="{2B704EFA-45BD-4640-9C0D-1F37CF91F227}">
      <dsp:nvSpPr>
        <dsp:cNvPr id="0" name=""/>
        <dsp:cNvSpPr/>
      </dsp:nvSpPr>
      <dsp:spPr>
        <a:xfrm>
          <a:off x="4028569" y="418328"/>
          <a:ext cx="2870689" cy="2852747"/>
        </a:xfrm>
        <a:prstGeom prst="roundRect">
          <a:avLst>
            <a:gd name="adj" fmla="val 10000"/>
          </a:avLst>
        </a:prstGeom>
        <a:solidFill>
          <a:schemeClr val="accent5">
            <a:hueOff val="-6076075"/>
            <a:satOff val="-413"/>
            <a:lumOff val="98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However, without careful policy alignment, it risks widening divides and eroding human connection. </a:t>
          </a:r>
        </a:p>
      </dsp:txBody>
      <dsp:txXfrm>
        <a:off x="4112123" y="501882"/>
        <a:ext cx="2703581" cy="2685639"/>
      </dsp:txXfrm>
    </dsp:sp>
    <dsp:sp modelId="{E1173570-75A0-5543-9052-AB489CC533C5}">
      <dsp:nvSpPr>
        <dsp:cNvPr id="0" name=""/>
        <dsp:cNvSpPr/>
      </dsp:nvSpPr>
      <dsp:spPr>
        <a:xfrm>
          <a:off x="7186328" y="1488737"/>
          <a:ext cx="608586" cy="711930"/>
        </a:xfrm>
        <a:prstGeom prst="rightArrow">
          <a:avLst>
            <a:gd name="adj1" fmla="val 60000"/>
            <a:gd name="adj2" fmla="val 50000"/>
          </a:avLst>
        </a:prstGeom>
        <a:solidFill>
          <a:schemeClr val="accent5">
            <a:hueOff val="-12152150"/>
            <a:satOff val="-826"/>
            <a:lumOff val="1961"/>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US" sz="1400" kern="1200"/>
        </a:p>
      </dsp:txBody>
      <dsp:txXfrm>
        <a:off x="7186328" y="1631123"/>
        <a:ext cx="426010" cy="427158"/>
      </dsp:txXfrm>
    </dsp:sp>
    <dsp:sp modelId="{10BDD8D1-7A1E-1E48-A5C7-AF11BD377A8D}">
      <dsp:nvSpPr>
        <dsp:cNvPr id="0" name=""/>
        <dsp:cNvSpPr/>
      </dsp:nvSpPr>
      <dsp:spPr>
        <a:xfrm>
          <a:off x="8047535" y="418328"/>
          <a:ext cx="2870689" cy="2852747"/>
        </a:xfrm>
        <a:prstGeom prst="roundRect">
          <a:avLst>
            <a:gd name="adj" fmla="val 10000"/>
          </a:avLst>
        </a:prstGeom>
        <a:solidFill>
          <a:schemeClr val="accent5">
            <a:hueOff val="-12152150"/>
            <a:satOff val="-826"/>
            <a:lumOff val="1961"/>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The future of global education depends on our collective capacity to ensure that </a:t>
          </a:r>
          <a:r>
            <a:rPr lang="en-US" sz="1800" b="1" kern="1200"/>
            <a:t>AI serves humanity’s highest educational purposes—truth, justice, and shared global progress.</a:t>
          </a:r>
          <a:endParaRPr lang="en-US" sz="1800" kern="1200"/>
        </a:p>
      </dsp:txBody>
      <dsp:txXfrm>
        <a:off x="8131089" y="501882"/>
        <a:ext cx="2703581" cy="268563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2C333-D72A-9462-C97D-E11B0FD84C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8DA2FA6-90D1-2273-04F8-DD0B9AC69F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818DB7-193A-6E11-66AC-74E6DE84AA17}"/>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5" name="Footer Placeholder 4">
            <a:extLst>
              <a:ext uri="{FF2B5EF4-FFF2-40B4-BE49-F238E27FC236}">
                <a16:creationId xmlns:a16="http://schemas.microsoft.com/office/drawing/2014/main" id="{776E4E72-DFA5-8563-E2CA-DBEE0128D2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169F9B-540B-E5E1-BDEA-574BEE533D9B}"/>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3800969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6B2C7-A15C-24AC-9857-D7E2D84E4A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5D6FD2C-568B-6FE0-A06B-0852434B31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249DB-DD24-538D-FF1B-4761F7B005DA}"/>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5" name="Footer Placeholder 4">
            <a:extLst>
              <a:ext uri="{FF2B5EF4-FFF2-40B4-BE49-F238E27FC236}">
                <a16:creationId xmlns:a16="http://schemas.microsoft.com/office/drawing/2014/main" id="{2F4E2B89-01DA-047E-84BC-713ED411FF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93BC04-55BA-6002-EACC-B6BCBC2AD598}"/>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1949157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78824B-F4BD-9809-53DF-FFBAE59EC50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8032405-39D0-0ABA-220E-92FC3EE978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71A67A-D80F-0523-E5A3-862ED29401B5}"/>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5" name="Footer Placeholder 4">
            <a:extLst>
              <a:ext uri="{FF2B5EF4-FFF2-40B4-BE49-F238E27FC236}">
                <a16:creationId xmlns:a16="http://schemas.microsoft.com/office/drawing/2014/main" id="{8CBCBBF4-DAD3-07DB-A844-A90A41C496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40A43C-DC70-7737-8990-7288FE90B6A8}"/>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2499126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3CC24-9DF0-EEBB-F37A-8536A72F9C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CAAA78-F566-4DB4-C5F2-BF02428B49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BFA185-E901-589A-E091-9E0BC1D2F838}"/>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5" name="Footer Placeholder 4">
            <a:extLst>
              <a:ext uri="{FF2B5EF4-FFF2-40B4-BE49-F238E27FC236}">
                <a16:creationId xmlns:a16="http://schemas.microsoft.com/office/drawing/2014/main" id="{9A2194F0-3B6F-D701-397D-BA82034B00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03D716-C5E7-7608-317B-F1181790E9F8}"/>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1130717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833D0-B98F-F317-84AB-BF271B8B10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9FC7E65-C2F6-915F-E2AD-244DE584A48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28E13B-80F2-AFF1-0A17-819154482025}"/>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5" name="Footer Placeholder 4">
            <a:extLst>
              <a:ext uri="{FF2B5EF4-FFF2-40B4-BE49-F238E27FC236}">
                <a16:creationId xmlns:a16="http://schemas.microsoft.com/office/drawing/2014/main" id="{BD78133A-079C-131C-DAA2-407A785C0A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13F5F7-9324-7C94-A4DF-AA0F2BD2A40F}"/>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3492892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0B488-A64E-E304-CEB4-FA75E42F45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392EAD-9ED5-5ABE-CC8A-D44FAFE208C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AFA3BF-9EF8-AE53-50F6-94D72BFB8BC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999D4F1-5A46-1103-33DD-92C438C077EF}"/>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6" name="Footer Placeholder 5">
            <a:extLst>
              <a:ext uri="{FF2B5EF4-FFF2-40B4-BE49-F238E27FC236}">
                <a16:creationId xmlns:a16="http://schemas.microsoft.com/office/drawing/2014/main" id="{DB0C6CF8-B3B6-62BF-FEC2-22E05CD4A6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03C351-944D-75E7-D35E-C4C9A0C8E52E}"/>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882063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B4025-60CD-23C7-811F-60DF5DE433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8CA9EDA-20C6-05B1-E9BB-4A877F94C3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AD4322-0705-260C-2007-EADBDE4324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FC7CAB3-E16E-00D0-9373-A0783A6F82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BE678B8-E87D-F440-CAD3-09F71A737A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F122C7-9C12-2DC5-DF06-AC30325640B7}"/>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8" name="Footer Placeholder 7">
            <a:extLst>
              <a:ext uri="{FF2B5EF4-FFF2-40B4-BE49-F238E27FC236}">
                <a16:creationId xmlns:a16="http://schemas.microsoft.com/office/drawing/2014/main" id="{943F2763-FC18-3810-EE07-3B23739B83F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B19662-D160-B3AE-EBF2-95FB7DBD5853}"/>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4272304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6B07CC-8CAD-5746-027F-B2644BE604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199D56F-C554-A29D-699A-4C0FE8F52359}"/>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4" name="Footer Placeholder 3">
            <a:extLst>
              <a:ext uri="{FF2B5EF4-FFF2-40B4-BE49-F238E27FC236}">
                <a16:creationId xmlns:a16="http://schemas.microsoft.com/office/drawing/2014/main" id="{96EE205C-5864-8B5F-283B-9676C65217D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51D0726-3DBA-E4D5-E132-961A541CF445}"/>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1445627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6408CA-C9B2-61E0-34A3-CF94234ED764}"/>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3" name="Footer Placeholder 2">
            <a:extLst>
              <a:ext uri="{FF2B5EF4-FFF2-40B4-BE49-F238E27FC236}">
                <a16:creationId xmlns:a16="http://schemas.microsoft.com/office/drawing/2014/main" id="{D0C09CA7-E39C-6C4E-E027-A229C9BC76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E5897E-1F3F-3EB9-D3C8-AD376B809720}"/>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3211859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F0855-9AA7-67C0-18B8-C299ABCECC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7241AC-8A95-0584-33D5-3CB36683A0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938043-1A55-05D6-6C4C-0F577C946C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BCC25A-9826-E710-C7A2-4D8893885A73}"/>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6" name="Footer Placeholder 5">
            <a:extLst>
              <a:ext uri="{FF2B5EF4-FFF2-40B4-BE49-F238E27FC236}">
                <a16:creationId xmlns:a16="http://schemas.microsoft.com/office/drawing/2014/main" id="{E7D0886E-A497-31B2-C387-67547F5F84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BECE4D-6499-C338-68BB-0AF75871D35C}"/>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3467087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B368E-180A-97AA-034A-EC2DD79636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7A8CC13-720B-1BA7-45AC-BA43100AF7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DB4692E-2E0D-165C-9179-84D3C3D31A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E53945-33E3-48C8-A656-9658F692BDE9}"/>
              </a:ext>
            </a:extLst>
          </p:cNvPr>
          <p:cNvSpPr>
            <a:spLocks noGrp="1"/>
          </p:cNvSpPr>
          <p:nvPr>
            <p:ph type="dt" sz="half" idx="10"/>
          </p:nvPr>
        </p:nvSpPr>
        <p:spPr/>
        <p:txBody>
          <a:bodyPr/>
          <a:lstStyle/>
          <a:p>
            <a:fld id="{80B1554F-222B-4A4B-9FDC-C75DD1376E82}" type="datetimeFigureOut">
              <a:rPr lang="en-US" smtClean="0"/>
              <a:t>11/14/2025</a:t>
            </a:fld>
            <a:endParaRPr lang="en-US"/>
          </a:p>
        </p:txBody>
      </p:sp>
      <p:sp>
        <p:nvSpPr>
          <p:cNvPr id="6" name="Footer Placeholder 5">
            <a:extLst>
              <a:ext uri="{FF2B5EF4-FFF2-40B4-BE49-F238E27FC236}">
                <a16:creationId xmlns:a16="http://schemas.microsoft.com/office/drawing/2014/main" id="{543F02A0-A7E7-6B55-EE97-5CD721CC3E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140462-A77E-3F36-FCDA-514D4E316013}"/>
              </a:ext>
            </a:extLst>
          </p:cNvPr>
          <p:cNvSpPr>
            <a:spLocks noGrp="1"/>
          </p:cNvSpPr>
          <p:nvPr>
            <p:ph type="sldNum" sz="quarter" idx="12"/>
          </p:nvPr>
        </p:nvSpPr>
        <p:spPr/>
        <p:txBody>
          <a:bodyPr/>
          <a:lstStyle/>
          <a:p>
            <a:fld id="{D694C77F-A47D-6D42-8F0F-50675CED2D30}" type="slidenum">
              <a:rPr lang="en-US" smtClean="0"/>
              <a:t>‹#›</a:t>
            </a:fld>
            <a:endParaRPr lang="en-US"/>
          </a:p>
        </p:txBody>
      </p:sp>
    </p:spTree>
    <p:extLst>
      <p:ext uri="{BB962C8B-B14F-4D97-AF65-F5344CB8AC3E}">
        <p14:creationId xmlns:p14="http://schemas.microsoft.com/office/powerpoint/2010/main" val="4268422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DF2EA0-46BD-F028-ABDF-DA0695BE4C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A94BA5-31BE-D9F6-D6EA-2B75782FC0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942E93-02C4-B3DB-455C-7E62B434A2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0B1554F-222B-4A4B-9FDC-C75DD1376E82}" type="datetimeFigureOut">
              <a:rPr lang="en-US" smtClean="0"/>
              <a:t>11/14/2025</a:t>
            </a:fld>
            <a:endParaRPr lang="en-US"/>
          </a:p>
        </p:txBody>
      </p:sp>
      <p:sp>
        <p:nvSpPr>
          <p:cNvPr id="5" name="Footer Placeholder 4">
            <a:extLst>
              <a:ext uri="{FF2B5EF4-FFF2-40B4-BE49-F238E27FC236}">
                <a16:creationId xmlns:a16="http://schemas.microsoft.com/office/drawing/2014/main" id="{90647937-A536-2355-4E97-5125BB7EC2D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946C32A-605E-7FFF-083B-7C80788B8E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94C77F-A47D-6D42-8F0F-50675CED2D30}" type="slidenum">
              <a:rPr lang="en-US" smtClean="0"/>
              <a:t>‹#›</a:t>
            </a:fld>
            <a:endParaRPr lang="en-US"/>
          </a:p>
        </p:txBody>
      </p:sp>
    </p:spTree>
    <p:extLst>
      <p:ext uri="{BB962C8B-B14F-4D97-AF65-F5344CB8AC3E}">
        <p14:creationId xmlns:p14="http://schemas.microsoft.com/office/powerpoint/2010/main" val="3392907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1513041.mediaspace.kaltura.com/media/GTC+2025+Directors+Announcement/1_sv60rzab" TargetMode="External"/><Relationship Id="rId5" Type="http://schemas.openxmlformats.org/officeDocument/2006/relationships/image" Target="file:////Users/jap386/Library/Group%20Containers/UBF8T346G9.ms/WebArchiveCopyPasteTempFiles/com.microsoft.Word/page1image63727152"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hyperlink" Target="https://journals.spu.ac.ke/index.php/amjr/article/view/356" TargetMode="External"/><Relationship Id="rId2" Type="http://schemas.openxmlformats.org/officeDocument/2006/relationships/hyperlink" Target="https://borgenproject.org/ai-in-kenyan-educa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oecd.org/education/" TargetMode="External"/><Relationship Id="rId2" Type="http://schemas.openxmlformats.org/officeDocument/2006/relationships/hyperlink" Target="https://documents.worldbank.org/en/publication/documents-reports/documentdetai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Joyce.pittman@gmail.com" TargetMode="External"/><Relationship Id="rId2" Type="http://schemas.openxmlformats.org/officeDocument/2006/relationships/hyperlink" Target="mailto:jap386@Drexel.edu" TargetMode="External"/><Relationship Id="rId1" Type="http://schemas.openxmlformats.org/officeDocument/2006/relationships/slideLayout" Target="../slideLayouts/slideLayout2.xml"/><Relationship Id="rId4" Type="http://schemas.openxmlformats.org/officeDocument/2006/relationships/hyperlink" Target="https://youtu.be/DTJMYGemef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oecd.org/education/skills-beyond-school/ai-in-education.htm" TargetMode="External"/><Relationship Id="rId2" Type="http://schemas.openxmlformats.org/officeDocument/2006/relationships/hyperlink" Target="https://www.unesco.org/en/articles/ai-and-education-protecting-rights-new-digital-reality" TargetMode="External"/><Relationship Id="rId1" Type="http://schemas.openxmlformats.org/officeDocument/2006/relationships/slideLayout" Target="../slideLayouts/slideLayout2.xml"/><Relationship Id="rId4" Type="http://schemas.openxmlformats.org/officeDocument/2006/relationships/hyperlink" Target="https://iite.unesco.org/publications/ai-competency-framework-for-teachers/"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7CD0A-BF7C-3F25-A8A6-FFC9699BABEB}"/>
              </a:ext>
            </a:extLst>
          </p:cNvPr>
          <p:cNvSpPr>
            <a:spLocks noGrp="1"/>
          </p:cNvSpPr>
          <p:nvPr>
            <p:ph type="ctrTitle"/>
          </p:nvPr>
        </p:nvSpPr>
        <p:spPr>
          <a:xfrm>
            <a:off x="1512277" y="533400"/>
            <a:ext cx="9144000" cy="2387600"/>
          </a:xfrm>
        </p:spPr>
        <p:txBody>
          <a:bodyPr>
            <a:normAutofit fontScale="90000"/>
          </a:bodyPr>
          <a:lstStyle/>
          <a:p>
            <a:pPr marL="0" marR="0">
              <a:spcBef>
                <a:spcPts val="0"/>
              </a:spcBef>
              <a:spcAft>
                <a:spcPts val="0"/>
              </a:spcAft>
            </a:pPr>
            <a:r>
              <a:rPr lang="en-US" sz="3200" b="1" kern="100" dirty="0">
                <a:effectLst/>
                <a:latin typeface="Aptos" panose="020B0004020202020204" pitchFamily="34" charset="0"/>
                <a:ea typeface="Aptos" panose="020B0004020202020204" pitchFamily="34" charset="0"/>
                <a:cs typeface="Times New Roman" panose="02020603050405020304" pitchFamily="18" charset="0"/>
              </a:rPr>
              <a:t>Innovate, Integrate, Inspire: AI’s Impact on Global Education &amp; Sustainability (I3-AIGES)</a:t>
            </a:r>
            <a:br>
              <a:rPr lang="en-US" sz="3200" kern="100" dirty="0">
                <a:effectLst/>
                <a:latin typeface="Aptos" panose="020B0004020202020204" pitchFamily="34" charset="0"/>
                <a:ea typeface="Aptos" panose="020B0004020202020204" pitchFamily="34" charset="0"/>
                <a:cs typeface="Times New Roman" panose="02020603050405020304" pitchFamily="18" charset="0"/>
              </a:rPr>
            </a:br>
            <a:br>
              <a:rPr lang="en-US" sz="32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The 7</a:t>
            </a:r>
            <a:r>
              <a:rPr lang="en-US" sz="2400" b="1" kern="100" baseline="30000" dirty="0">
                <a:effectLst/>
                <a:latin typeface="Aptos" panose="020B0004020202020204" pitchFamily="34" charset="0"/>
                <a:ea typeface="Aptos" panose="020B0004020202020204" pitchFamily="34" charset="0"/>
                <a:cs typeface="Times New Roman" panose="02020603050405020304" pitchFamily="18" charset="0"/>
              </a:rPr>
              <a:t>th</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Annual GTC Summit 7 on November 18, 2025 </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(Postponed)</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endParaRPr lang="en-US" sz="2400" dirty="0"/>
          </a:p>
        </p:txBody>
      </p:sp>
      <p:sp>
        <p:nvSpPr>
          <p:cNvPr id="4" name="Rectangle 2">
            <a:extLst>
              <a:ext uri="{FF2B5EF4-FFF2-40B4-BE49-F238E27FC236}">
                <a16:creationId xmlns:a16="http://schemas.microsoft.com/office/drawing/2014/main" id="{036E0082-5B2B-0572-2104-C0F3220FB332}"/>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descr="A person smiling for a picture&#10;&#10;Description automatically generated">
            <a:extLst>
              <a:ext uri="{FF2B5EF4-FFF2-40B4-BE49-F238E27FC236}">
                <a16:creationId xmlns:a16="http://schemas.microsoft.com/office/drawing/2014/main" id="{4DC28069-C6CD-1151-CF47-6E161107E7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3910477" y="3400455"/>
            <a:ext cx="1857276" cy="2529738"/>
          </a:xfrm>
          <a:prstGeom prst="rect">
            <a:avLst/>
          </a:prstGeom>
          <a:noFill/>
          <a:ln w="3175">
            <a:solidFill>
              <a:schemeClr val="tx1"/>
            </a:solidFill>
          </a:ln>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0B599E39-55E9-D54A-B1B6-9E1251B93AC6}"/>
              </a:ext>
            </a:extLst>
          </p:cNvPr>
          <p:cNvSpPr>
            <a:spLocks noChangeArrowheads="1"/>
          </p:cNvSpPr>
          <p:nvPr/>
        </p:nvSpPr>
        <p:spPr bwMode="auto">
          <a:xfrm>
            <a:off x="3594246" y="3000345"/>
            <a:ext cx="647670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0" i="0" u="none" strike="noStrike" cap="none" normalizeH="0" baseline="0" dirty="0">
                <a:ln>
                  <a:noFill/>
                </a:ln>
                <a:solidFill>
                  <a:schemeClr val="tx1"/>
                </a:solidFill>
                <a:effectLst/>
                <a:latin typeface="Aptos" panose="020B0004020202020204" pitchFamily="34" charset="0"/>
                <a:ea typeface="Aptos" panose="020B0004020202020204" pitchFamily="34" charset="0"/>
                <a:cs typeface="Times New Roman" panose="02020603050405020304" pitchFamily="18" charset="0"/>
              </a:rPr>
              <a:t>Dr. Joyce Pittman, GTC Director and Principal Investigator</a:t>
            </a:r>
            <a:endParaRPr kumimoji="0" lang="en-US" altLang="en-US" sz="2000" b="0" i="0" u="none" strike="noStrike" cap="none" normalizeH="0" baseline="0" dirty="0">
              <a:ln>
                <a:noFill/>
              </a:ln>
              <a:solidFill>
                <a:schemeClr val="tx1"/>
              </a:solidFill>
              <a:effectLst/>
              <a:latin typeface="Arial" panose="020B0604020202020204" pitchFamily="34" charset="0"/>
            </a:endParaRPr>
          </a:p>
        </p:txBody>
      </p:sp>
      <p:pic>
        <p:nvPicPr>
          <p:cNvPr id="8" name="Picture 7" descr="A blue dragon with text&#10;&#10;Description automatically generated">
            <a:extLst>
              <a:ext uri="{FF2B5EF4-FFF2-40B4-BE49-F238E27FC236}">
                <a16:creationId xmlns:a16="http://schemas.microsoft.com/office/drawing/2014/main" id="{8FAE5631-663D-BB65-FC7E-B5AA8EFF09D5}"/>
              </a:ext>
            </a:extLst>
          </p:cNvPr>
          <p:cNvPicPr>
            <a:picLocks noChangeAspect="1"/>
          </p:cNvPicPr>
          <p:nvPr/>
        </p:nvPicPr>
        <p:blipFill>
          <a:blip r:embed="rId3"/>
          <a:stretch>
            <a:fillRect/>
          </a:stretch>
        </p:blipFill>
        <p:spPr>
          <a:xfrm>
            <a:off x="511221" y="276254"/>
            <a:ext cx="853831" cy="853831"/>
          </a:xfrm>
          <a:prstGeom prst="rect">
            <a:avLst/>
          </a:prstGeom>
        </p:spPr>
      </p:pic>
      <p:sp>
        <p:nvSpPr>
          <p:cNvPr id="9" name="Rectangle 5">
            <a:extLst>
              <a:ext uri="{FF2B5EF4-FFF2-40B4-BE49-F238E27FC236}">
                <a16:creationId xmlns:a16="http://schemas.microsoft.com/office/drawing/2014/main" id="{07708938-F8A6-E4B3-7B80-ED02A5BA84B0}"/>
              </a:ext>
            </a:extLst>
          </p:cNvPr>
          <p:cNvSpPr>
            <a:spLocks noChangeArrowheads="1"/>
          </p:cNvSpPr>
          <p:nvPr/>
        </p:nvSpPr>
        <p:spPr bwMode="auto">
          <a:xfrm>
            <a:off x="5767753" y="2921000"/>
            <a:ext cx="28541463" cy="7998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1028" name="Picture 2" descr="page1image63727152">
            <a:extLst>
              <a:ext uri="{FF2B5EF4-FFF2-40B4-BE49-F238E27FC236}">
                <a16:creationId xmlns:a16="http://schemas.microsoft.com/office/drawing/2014/main" id="{4AC70F58-4E6F-E89D-8128-5BED2514B0D9}"/>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6832600" y="3457546"/>
            <a:ext cx="2556090" cy="2529738"/>
          </a:xfrm>
          <a:prstGeom prst="rect">
            <a:avLst/>
          </a:prstGeom>
          <a:noFill/>
          <a:ln w="3175">
            <a:solidFill>
              <a:schemeClr val="tx1"/>
            </a:solidFill>
          </a:ln>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0E0C47EA-11A4-A947-791E-94C45F00784F}"/>
              </a:ext>
            </a:extLst>
          </p:cNvPr>
          <p:cNvSpPr txBox="1"/>
          <p:nvPr/>
        </p:nvSpPr>
        <p:spPr>
          <a:xfrm>
            <a:off x="4185501" y="6080289"/>
            <a:ext cx="4958499" cy="523220"/>
          </a:xfrm>
          <a:prstGeom prst="rect">
            <a:avLst/>
          </a:prstGeom>
          <a:noFill/>
        </p:spPr>
        <p:txBody>
          <a:bodyPr wrap="square" rtlCol="0">
            <a:spAutoFit/>
          </a:bodyPr>
          <a:lstStyle/>
          <a:p>
            <a:pPr algn="ctr"/>
            <a:r>
              <a:rPr lang="en-US" sz="2800" dirty="0">
                <a:hlinkClick r:id="rId6"/>
              </a:rPr>
              <a:t>Video Presentation</a:t>
            </a:r>
            <a:endParaRPr lang="en-US" sz="2800" dirty="0"/>
          </a:p>
        </p:txBody>
      </p:sp>
    </p:spTree>
    <p:extLst>
      <p:ext uri="{BB962C8B-B14F-4D97-AF65-F5344CB8AC3E}">
        <p14:creationId xmlns:p14="http://schemas.microsoft.com/office/powerpoint/2010/main" val="3581739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8E2D402-6D68-136F-38CB-C8F3E7113170}"/>
              </a:ext>
            </a:extLst>
          </p:cNvPr>
          <p:cNvSpPr>
            <a:spLocks noGrp="1"/>
          </p:cNvSpPr>
          <p:nvPr>
            <p:ph type="title"/>
          </p:nvPr>
        </p:nvSpPr>
        <p:spPr>
          <a:xfrm>
            <a:off x="1371597" y="348865"/>
            <a:ext cx="10044023" cy="877729"/>
          </a:xfrm>
        </p:spPr>
        <p:txBody>
          <a:bodyPr anchor="ctr">
            <a:normAutofit/>
          </a:bodyPr>
          <a:lstStyle/>
          <a:p>
            <a:pPr marL="0" marR="0" lvl="0" indent="0" defTabSz="914400" rtl="0" eaLnBrk="0" fontAlgn="base" latinLnBrk="0" hangingPunct="0">
              <a:spcBef>
                <a:spcPct val="0"/>
              </a:spcBef>
              <a:spcAft>
                <a:spcPct val="0"/>
              </a:spcAft>
              <a:buClrTx/>
              <a:buSzTx/>
              <a:buFontTx/>
              <a:buNone/>
              <a:tabLst/>
            </a:pPr>
            <a:r>
              <a:rPr kumimoji="0" lang="en-US" altLang="en-US" sz="2800" b="1" i="0" u="none" strike="noStrike" cap="none" normalizeH="0" baseline="0">
                <a:ln>
                  <a:noFill/>
                </a:ln>
                <a:solidFill>
                  <a:srgbClr val="FFFFFF"/>
                </a:solidFill>
                <a:effectLst/>
                <a:latin typeface="Aptos" panose="020B0004020202020204" pitchFamily="34" charset="0"/>
                <a:ea typeface="Aptos" panose="020B0004020202020204" pitchFamily="34" charset="0"/>
                <a:cs typeface="Times New Roman" panose="02020603050405020304" pitchFamily="18" charset="0"/>
              </a:rPr>
              <a:t>Table 1: Institutional Policy Checklist for Ethical AI Integration</a:t>
            </a:r>
            <a:endParaRPr kumimoji="0" lang="en-US" altLang="en-US" sz="2800" b="0" i="0" u="none" strike="noStrike" cap="none" normalizeH="0" baseline="0">
              <a:ln>
                <a:noFill/>
              </a:ln>
              <a:solidFill>
                <a:srgbClr val="FFFFFF"/>
              </a:solidFill>
              <a:effectLst/>
              <a:latin typeface="Arial" panose="020B0604020202020204" pitchFamily="34" charset="0"/>
            </a:endParaRPr>
          </a:p>
        </p:txBody>
      </p:sp>
      <p:graphicFrame>
        <p:nvGraphicFramePr>
          <p:cNvPr id="4" name="Content Placeholder 3">
            <a:extLst>
              <a:ext uri="{FF2B5EF4-FFF2-40B4-BE49-F238E27FC236}">
                <a16:creationId xmlns:a16="http://schemas.microsoft.com/office/drawing/2014/main" id="{32B7C64F-A300-2176-0982-C4348C757B52}"/>
              </a:ext>
            </a:extLst>
          </p:cNvPr>
          <p:cNvGraphicFramePr>
            <a:graphicFrameLocks noGrp="1"/>
          </p:cNvGraphicFramePr>
          <p:nvPr>
            <p:ph idx="1"/>
            <p:extLst>
              <p:ext uri="{D42A27DB-BD31-4B8C-83A1-F6EECF244321}">
                <p14:modId xmlns:p14="http://schemas.microsoft.com/office/powerpoint/2010/main" val="454141933"/>
              </p:ext>
            </p:extLst>
          </p:nvPr>
        </p:nvGraphicFramePr>
        <p:xfrm>
          <a:off x="644056" y="2510777"/>
          <a:ext cx="10927830" cy="3396410"/>
        </p:xfrm>
        <a:graphic>
          <a:graphicData uri="http://schemas.openxmlformats.org/drawingml/2006/table">
            <a:tbl>
              <a:tblPr firstRow="1" firstCol="1" bandRow="1">
                <a:tableStyleId>{5C22544A-7EE6-4342-B048-85BDC9FD1C3A}</a:tableStyleId>
              </a:tblPr>
              <a:tblGrid>
                <a:gridCol w="2218235">
                  <a:extLst>
                    <a:ext uri="{9D8B030D-6E8A-4147-A177-3AD203B41FA5}">
                      <a16:colId xmlns:a16="http://schemas.microsoft.com/office/drawing/2014/main" val="2111146421"/>
                    </a:ext>
                  </a:extLst>
                </a:gridCol>
                <a:gridCol w="4302805">
                  <a:extLst>
                    <a:ext uri="{9D8B030D-6E8A-4147-A177-3AD203B41FA5}">
                      <a16:colId xmlns:a16="http://schemas.microsoft.com/office/drawing/2014/main" val="365704921"/>
                    </a:ext>
                  </a:extLst>
                </a:gridCol>
                <a:gridCol w="4406790">
                  <a:extLst>
                    <a:ext uri="{9D8B030D-6E8A-4147-A177-3AD203B41FA5}">
                      <a16:colId xmlns:a16="http://schemas.microsoft.com/office/drawing/2014/main" val="1668016952"/>
                    </a:ext>
                  </a:extLst>
                </a:gridCol>
              </a:tblGrid>
              <a:tr h="292778">
                <a:tc>
                  <a:txBody>
                    <a:bodyPr/>
                    <a:lstStyle/>
                    <a:p>
                      <a:pPr marL="0" marR="0">
                        <a:spcBef>
                          <a:spcPts val="0"/>
                        </a:spcBef>
                        <a:spcAft>
                          <a:spcPts val="0"/>
                        </a:spcAft>
                      </a:pPr>
                      <a:r>
                        <a:rPr lang="en-US" sz="1500" kern="100">
                          <a:effectLst/>
                        </a:rPr>
                        <a:t>Category</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Policy Focus</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Key Actions for Institutions</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extLst>
                  <a:ext uri="{0D108BD9-81ED-4DB2-BD59-A6C34878D82A}">
                    <a16:rowId xmlns:a16="http://schemas.microsoft.com/office/drawing/2014/main" val="3443559940"/>
                  </a:ext>
                </a:extLst>
              </a:tr>
              <a:tr h="517272">
                <a:tc>
                  <a:txBody>
                    <a:bodyPr/>
                    <a:lstStyle/>
                    <a:p>
                      <a:pPr marL="0" marR="0">
                        <a:spcBef>
                          <a:spcPts val="0"/>
                        </a:spcBef>
                        <a:spcAft>
                          <a:spcPts val="0"/>
                        </a:spcAft>
                      </a:pPr>
                      <a:r>
                        <a:rPr lang="en-US" sz="1500" kern="100">
                          <a:effectLst/>
                        </a:rPr>
                        <a:t>Governance</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Institutional AI strategy</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Develop mission-aligned AI use policy approved by leadership and ethics board.</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extLst>
                  <a:ext uri="{0D108BD9-81ED-4DB2-BD59-A6C34878D82A}">
                    <a16:rowId xmlns:a16="http://schemas.microsoft.com/office/drawing/2014/main" val="816657656"/>
                  </a:ext>
                </a:extLst>
              </a:tr>
              <a:tr h="517272">
                <a:tc>
                  <a:txBody>
                    <a:bodyPr/>
                    <a:lstStyle/>
                    <a:p>
                      <a:pPr marL="0" marR="0">
                        <a:spcBef>
                          <a:spcPts val="0"/>
                        </a:spcBef>
                        <a:spcAft>
                          <a:spcPts val="0"/>
                        </a:spcAft>
                      </a:pPr>
                      <a:r>
                        <a:rPr lang="en-US" sz="1500" kern="100">
                          <a:effectLst/>
                        </a:rPr>
                        <a:t>Data &amp; Privacy</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Data protection and ownership</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Ensure student data security, consent, and transparent data use agreements.</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extLst>
                  <a:ext uri="{0D108BD9-81ED-4DB2-BD59-A6C34878D82A}">
                    <a16:rowId xmlns:a16="http://schemas.microsoft.com/office/drawing/2014/main" val="2346315298"/>
                  </a:ext>
                </a:extLst>
              </a:tr>
              <a:tr h="517272">
                <a:tc>
                  <a:txBody>
                    <a:bodyPr/>
                    <a:lstStyle/>
                    <a:p>
                      <a:pPr marL="0" marR="0">
                        <a:spcBef>
                          <a:spcPts val="0"/>
                        </a:spcBef>
                        <a:spcAft>
                          <a:spcPts val="0"/>
                        </a:spcAft>
                      </a:pPr>
                      <a:r>
                        <a:rPr lang="en-US" sz="1500" kern="100">
                          <a:effectLst/>
                        </a:rPr>
                        <a:t>Curriculum</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AI literacy and digital ethics</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Integrate AI education into teacher prep, general education, and professional development.</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extLst>
                  <a:ext uri="{0D108BD9-81ED-4DB2-BD59-A6C34878D82A}">
                    <a16:rowId xmlns:a16="http://schemas.microsoft.com/office/drawing/2014/main" val="3786032889"/>
                  </a:ext>
                </a:extLst>
              </a:tr>
              <a:tr h="517272">
                <a:tc>
                  <a:txBody>
                    <a:bodyPr/>
                    <a:lstStyle/>
                    <a:p>
                      <a:pPr marL="0" marR="0">
                        <a:spcBef>
                          <a:spcPts val="0"/>
                        </a:spcBef>
                        <a:spcAft>
                          <a:spcPts val="0"/>
                        </a:spcAft>
                      </a:pPr>
                      <a:r>
                        <a:rPr lang="en-US" sz="1500" kern="100">
                          <a:effectLst/>
                        </a:rPr>
                        <a:t>Equity</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Inclusive access and representation</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Allocate resources to reduce digital divides and include diverse cultural perspectives in AI content.</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extLst>
                  <a:ext uri="{0D108BD9-81ED-4DB2-BD59-A6C34878D82A}">
                    <a16:rowId xmlns:a16="http://schemas.microsoft.com/office/drawing/2014/main" val="2507322574"/>
                  </a:ext>
                </a:extLst>
              </a:tr>
              <a:tr h="517272">
                <a:tc>
                  <a:txBody>
                    <a:bodyPr/>
                    <a:lstStyle/>
                    <a:p>
                      <a:pPr marL="0" marR="0">
                        <a:spcBef>
                          <a:spcPts val="0"/>
                        </a:spcBef>
                        <a:spcAft>
                          <a:spcPts val="0"/>
                        </a:spcAft>
                      </a:pPr>
                      <a:r>
                        <a:rPr lang="en-US" sz="1500" kern="100">
                          <a:effectLst/>
                        </a:rPr>
                        <a:t>Pedagogy</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Human-AI collaboration</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Promote creative, critical, and ethical use of AI; avoid full automation of assessment or teaching.</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extLst>
                  <a:ext uri="{0D108BD9-81ED-4DB2-BD59-A6C34878D82A}">
                    <a16:rowId xmlns:a16="http://schemas.microsoft.com/office/drawing/2014/main" val="2324603937"/>
                  </a:ext>
                </a:extLst>
              </a:tr>
              <a:tr h="517272">
                <a:tc>
                  <a:txBody>
                    <a:bodyPr/>
                    <a:lstStyle/>
                    <a:p>
                      <a:pPr marL="0" marR="0">
                        <a:spcBef>
                          <a:spcPts val="0"/>
                        </a:spcBef>
                        <a:spcAft>
                          <a:spcPts val="0"/>
                        </a:spcAft>
                      </a:pPr>
                      <a:r>
                        <a:rPr lang="en-US" sz="1500" kern="100">
                          <a:effectLst/>
                        </a:rPr>
                        <a:t>Evaluation</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Continuous monitoring</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tc>
                  <a:txBody>
                    <a:bodyPr/>
                    <a:lstStyle/>
                    <a:p>
                      <a:pPr marL="0" marR="0">
                        <a:spcBef>
                          <a:spcPts val="0"/>
                        </a:spcBef>
                        <a:spcAft>
                          <a:spcPts val="0"/>
                        </a:spcAft>
                      </a:pPr>
                      <a:r>
                        <a:rPr lang="en-US" sz="1500" kern="100">
                          <a:effectLst/>
                        </a:rPr>
                        <a:t>Create feedback loops to assess AI effectiveness, ethics, and inclusivity.</a:t>
                      </a:r>
                      <a:endParaRPr lang="en-US" sz="1500" kern="100">
                        <a:effectLst/>
                        <a:latin typeface="Aptos" panose="020B0004020202020204" pitchFamily="34" charset="0"/>
                        <a:ea typeface="Aptos" panose="020B0004020202020204" pitchFamily="34" charset="0"/>
                        <a:cs typeface="Times New Roman" panose="02020603050405020304" pitchFamily="18" charset="0"/>
                      </a:endParaRPr>
                    </a:p>
                  </a:txBody>
                  <a:tcPr marL="11692" marR="11692" marT="11692" marB="11692" anchor="ctr"/>
                </a:tc>
                <a:extLst>
                  <a:ext uri="{0D108BD9-81ED-4DB2-BD59-A6C34878D82A}">
                    <a16:rowId xmlns:a16="http://schemas.microsoft.com/office/drawing/2014/main" val="41618253"/>
                  </a:ext>
                </a:extLst>
              </a:tr>
            </a:tbl>
          </a:graphicData>
        </a:graphic>
      </p:graphicFrame>
    </p:spTree>
    <p:extLst>
      <p:ext uri="{BB962C8B-B14F-4D97-AF65-F5344CB8AC3E}">
        <p14:creationId xmlns:p14="http://schemas.microsoft.com/office/powerpoint/2010/main" val="1466352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639FAB7-373E-251F-1E09-7FA0049DD048}"/>
              </a:ext>
            </a:extLst>
          </p:cNvPr>
          <p:cNvSpPr>
            <a:spLocks noGrp="1"/>
          </p:cNvSpPr>
          <p:nvPr>
            <p:ph type="title"/>
          </p:nvPr>
        </p:nvSpPr>
        <p:spPr>
          <a:xfrm>
            <a:off x="1383564" y="348865"/>
            <a:ext cx="9718111" cy="1576446"/>
          </a:xfrm>
        </p:spPr>
        <p:txBody>
          <a:bodyPr anchor="ctr">
            <a:normAutofit/>
          </a:bodyPr>
          <a:lstStyle/>
          <a:p>
            <a:r>
              <a:rPr lang="en-US" sz="4000" b="1"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t>Conclusion</a:t>
            </a:r>
            <a:br>
              <a:rPr lang="en-US" sz="4000"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br>
            <a:endParaRPr lang="en-US" sz="4000">
              <a:solidFill>
                <a:srgbClr val="FFFFFF"/>
              </a:solidFill>
            </a:endParaRPr>
          </a:p>
        </p:txBody>
      </p:sp>
      <p:graphicFrame>
        <p:nvGraphicFramePr>
          <p:cNvPr id="5" name="Content Placeholder 2">
            <a:extLst>
              <a:ext uri="{FF2B5EF4-FFF2-40B4-BE49-F238E27FC236}">
                <a16:creationId xmlns:a16="http://schemas.microsoft.com/office/drawing/2014/main" id="{87DAF49E-0A6D-7DBA-799C-C52D5B59D437}"/>
              </a:ext>
            </a:extLst>
          </p:cNvPr>
          <p:cNvGraphicFramePr>
            <a:graphicFrameLocks noGrp="1"/>
          </p:cNvGraphicFramePr>
          <p:nvPr>
            <p:ph idx="1"/>
            <p:extLst>
              <p:ext uri="{D42A27DB-BD31-4B8C-83A1-F6EECF244321}">
                <p14:modId xmlns:p14="http://schemas.microsoft.com/office/powerpoint/2010/main" val="2347295606"/>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4863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A91C0FA-BA65-C44D-DD6A-80B892A4301B}"/>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Explore Case Studies</a:t>
            </a:r>
          </a:p>
        </p:txBody>
      </p:sp>
      <p:sp>
        <p:nvSpPr>
          <p:cNvPr id="3" name="Content Placeholder 2">
            <a:extLst>
              <a:ext uri="{FF2B5EF4-FFF2-40B4-BE49-F238E27FC236}">
                <a16:creationId xmlns:a16="http://schemas.microsoft.com/office/drawing/2014/main" id="{9CF91540-25DA-CF8C-D50E-2F99956700AC}"/>
              </a:ext>
            </a:extLst>
          </p:cNvPr>
          <p:cNvSpPr>
            <a:spLocks noGrp="1"/>
          </p:cNvSpPr>
          <p:nvPr>
            <p:ph idx="1"/>
          </p:nvPr>
        </p:nvSpPr>
        <p:spPr>
          <a:xfrm>
            <a:off x="5744308" y="199292"/>
            <a:ext cx="5914292" cy="6471139"/>
          </a:xfrm>
        </p:spPr>
        <p:txBody>
          <a:bodyPr anchor="ctr">
            <a:normAutofit fontScale="85000" lnSpcReduction="20000"/>
          </a:bodyPr>
          <a:lstStyle/>
          <a:p>
            <a:pPr marL="0" marR="0" indent="0">
              <a:spcBef>
                <a:spcPts val="0"/>
              </a:spcBef>
              <a:spcAft>
                <a:spcPts val="0"/>
              </a:spcAft>
              <a:buNone/>
            </a:pPr>
            <a:endParaRPr lang="en-US"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b="1" kern="100" dirty="0">
                <a:latin typeface="Aptos" panose="020B0004020202020204" pitchFamily="34" charset="0"/>
                <a:ea typeface="Aptos" panose="020B0004020202020204" pitchFamily="34" charset="0"/>
                <a:cs typeface="Times New Roman" panose="02020603050405020304" pitchFamily="18" charset="0"/>
              </a:rPr>
              <a:t>Africa</a:t>
            </a:r>
          </a:p>
          <a:p>
            <a:pPr marL="0" marR="0" indent="0">
              <a:spcBef>
                <a:spcPts val="0"/>
              </a:spcBef>
              <a:spcAft>
                <a:spcPts val="0"/>
              </a:spcAft>
              <a:buNone/>
            </a:pPr>
            <a:endParaRPr lang="en-US"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Case Study 1: AI-Enabled Primary Learning in Kenya (M-</a:t>
            </a:r>
            <a:r>
              <a:rPr lang="en-US" sz="2400" b="1" kern="100" dirty="0" err="1">
                <a:effectLst/>
                <a:latin typeface="Aptos" panose="020B0004020202020204" pitchFamily="34" charset="0"/>
                <a:ea typeface="Aptos" panose="020B0004020202020204" pitchFamily="34" charset="0"/>
                <a:cs typeface="Times New Roman" panose="02020603050405020304" pitchFamily="18" charset="0"/>
              </a:rPr>
              <a:t>Shule</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M-</a:t>
            </a:r>
            <a:r>
              <a:rPr lang="en-US" sz="2400" kern="100" dirty="0" err="1">
                <a:effectLst/>
                <a:latin typeface="Aptos" panose="020B0004020202020204" pitchFamily="34" charset="0"/>
                <a:ea typeface="Aptos" panose="020B0004020202020204" pitchFamily="34" charset="0"/>
                <a:cs typeface="Times New Roman" panose="02020603050405020304" pitchFamily="18" charset="0"/>
              </a:rPr>
              <a:t>Shule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uses AI and SMS technology to deliver personalized lessons to primary school students in low-resource settings. Learners receive adaptive content aligned with national standards, accessible even on basic phones. Results show improved literacy and numeracy in rural regions.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Impact: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Democratized learning access through low-tech innovation.</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Source: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u="sng" kern="100" dirty="0">
                <a:effectLst/>
                <a:latin typeface="Aptos" panose="020B0004020202020204" pitchFamily="34" charset="0"/>
                <a:ea typeface="Aptos" panose="020B0004020202020204" pitchFamily="34" charset="0"/>
                <a:cs typeface="Times New Roman" panose="02020603050405020304" pitchFamily="18" charset="0"/>
                <a:hlinkClick r:id="rId2"/>
              </a:rPr>
              <a:t>Borgen Project, 2025</a:t>
            </a:r>
            <a:endParaRPr lang="en-US" sz="2400" u="sng"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endParaRPr lang="en-US" sz="2400" u="sng" kern="100" dirty="0">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endParaRPr lang="en-US" sz="2400" u="sng"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Case Study 2: AI in Higher Education in Kenya (Kariuki et al., 2025)</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Six universities piloted AI-based learning management systems. Students in AI-enhanced classes scored higher and reported stronger engagement compared to traditional methods, though infrastructure challenges persist.</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Impact: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Increased learning outcomes; highlights infrastructural needs.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Source: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u="sng" kern="100" dirty="0">
                <a:effectLst/>
                <a:latin typeface="Aptos" panose="020B0004020202020204" pitchFamily="34" charset="0"/>
                <a:ea typeface="Aptos" panose="020B0004020202020204" pitchFamily="34" charset="0"/>
                <a:cs typeface="Times New Roman" panose="02020603050405020304" pitchFamily="18" charset="0"/>
                <a:hlinkClick r:id="rId3"/>
              </a:rPr>
              <a:t>African Multidisciplinary Journal of Research, 2025</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1400" dirty="0"/>
          </a:p>
        </p:txBody>
      </p:sp>
    </p:spTree>
    <p:extLst>
      <p:ext uri="{BB962C8B-B14F-4D97-AF65-F5344CB8AC3E}">
        <p14:creationId xmlns:p14="http://schemas.microsoft.com/office/powerpoint/2010/main" val="2291482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7DC187-82B9-AEFD-C2C5-FCC58B646C52}"/>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Case studies…Brazil and Asia</a:t>
            </a:r>
          </a:p>
        </p:txBody>
      </p:sp>
      <p:sp>
        <p:nvSpPr>
          <p:cNvPr id="3" name="Content Placeholder 2">
            <a:extLst>
              <a:ext uri="{FF2B5EF4-FFF2-40B4-BE49-F238E27FC236}">
                <a16:creationId xmlns:a16="http://schemas.microsoft.com/office/drawing/2014/main" id="{1807D414-CC83-AEC1-AC9A-C7CD052BB0BD}"/>
              </a:ext>
            </a:extLst>
          </p:cNvPr>
          <p:cNvSpPr>
            <a:spLocks noGrp="1"/>
          </p:cNvSpPr>
          <p:nvPr>
            <p:ph idx="1"/>
          </p:nvPr>
        </p:nvSpPr>
        <p:spPr>
          <a:xfrm>
            <a:off x="1371599" y="2318197"/>
            <a:ext cx="9724031" cy="3683358"/>
          </a:xfrm>
        </p:spPr>
        <p:txBody>
          <a:bodyPr anchor="ctr">
            <a:normAutofit fontScale="85000" lnSpcReduction="10000"/>
          </a:bodyPr>
          <a:lstStyle/>
          <a:p>
            <a:pPr marL="0" marR="0" indent="0">
              <a:spcBef>
                <a:spcPts val="0"/>
              </a:spcBef>
              <a:spcAft>
                <a:spcPts val="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Case Study 3: Brazil’s AI-Powered Literacy Project (</a:t>
            </a:r>
            <a:r>
              <a:rPr lang="en-US" sz="2400" b="1" kern="100" dirty="0" err="1">
                <a:effectLst/>
                <a:latin typeface="Aptos" panose="020B0004020202020204" pitchFamily="34" charset="0"/>
                <a:ea typeface="Aptos" panose="020B0004020202020204" pitchFamily="34" charset="0"/>
                <a:cs typeface="Times New Roman" panose="02020603050405020304" pitchFamily="18" charset="0"/>
              </a:rPr>
              <a:t>Educação</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b="1" kern="100" dirty="0" err="1">
                <a:effectLst/>
                <a:latin typeface="Aptos" panose="020B0004020202020204" pitchFamily="34" charset="0"/>
                <a:ea typeface="Aptos" panose="020B0004020202020204" pitchFamily="34" charset="0"/>
                <a:cs typeface="Times New Roman" panose="02020603050405020304" pitchFamily="18" charset="0"/>
              </a:rPr>
              <a:t>Conectada</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Brazil’s Ministry of Education launched </a:t>
            </a:r>
            <a:r>
              <a:rPr lang="en-US" sz="2400" i="1" kern="100" dirty="0" err="1">
                <a:effectLst/>
                <a:latin typeface="Aptos" panose="020B0004020202020204" pitchFamily="34" charset="0"/>
                <a:ea typeface="Aptos" panose="020B0004020202020204" pitchFamily="34" charset="0"/>
                <a:cs typeface="Times New Roman" panose="02020603050405020304" pitchFamily="18" charset="0"/>
              </a:rPr>
              <a:t>Educação</a:t>
            </a:r>
            <a:r>
              <a:rPr lang="en-US" sz="2400" i="1"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i="1" kern="100" dirty="0" err="1">
                <a:effectLst/>
                <a:latin typeface="Aptos" panose="020B0004020202020204" pitchFamily="34" charset="0"/>
                <a:ea typeface="Aptos" panose="020B0004020202020204" pitchFamily="34" charset="0"/>
                <a:cs typeface="Times New Roman" panose="02020603050405020304" pitchFamily="18" charset="0"/>
              </a:rPr>
              <a:t>Conectada</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integrating AI tools for monitoring student progress and supporting teachers with data-driven insights. Early pilots in São Paulo improved literacy outcomes by 15% in one year.</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Impact: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Strengthened literacy and data-informed teaching practices.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Source: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u="sng" kern="100" dirty="0">
                <a:effectLst/>
                <a:latin typeface="Aptos" panose="020B0004020202020204" pitchFamily="34" charset="0"/>
                <a:ea typeface="Aptos" panose="020B0004020202020204" pitchFamily="34" charset="0"/>
                <a:cs typeface="Times New Roman" panose="02020603050405020304" pitchFamily="18" charset="0"/>
                <a:hlinkClick r:id="rId2"/>
              </a:rPr>
              <a:t>World Bank EdTech Report, 2024</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2400" dirty="0"/>
          </a:p>
          <a:p>
            <a:pPr marL="0" marR="0" indent="0">
              <a:spcBef>
                <a:spcPts val="0"/>
              </a:spcBef>
              <a:spcAft>
                <a:spcPts val="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Case Study 4: South Korea’s National AI Education Strategy (AI 4U Program)</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Bef>
                <a:spcPts val="0"/>
              </a:spcBef>
              <a:spcAft>
                <a:spcPts val="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South Korea has implemented a nationwide strategy for integrating AI education at all levels—from K–12 to universities—through the “AI 4U” initiative. The program includes teacher training, student AI curriculum, and partnerships with tech firms.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Impact:</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Comprehensive, scalable model for national AI literacy.</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Source: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a:t>
            </a:r>
            <a:r>
              <a:rPr lang="en-US" sz="2400" u="sng" kern="100" dirty="0">
                <a:effectLst/>
                <a:latin typeface="Aptos" panose="020B0004020202020204" pitchFamily="34" charset="0"/>
                <a:ea typeface="Aptos" panose="020B0004020202020204" pitchFamily="34" charset="0"/>
                <a:cs typeface="Times New Roman" panose="02020603050405020304" pitchFamily="18" charset="0"/>
                <a:hlinkClick r:id="rId3"/>
              </a:rPr>
              <a:t>OECD Education Policy Outlook, 2024</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1900" dirty="0"/>
          </a:p>
        </p:txBody>
      </p:sp>
    </p:spTree>
    <p:extLst>
      <p:ext uri="{BB962C8B-B14F-4D97-AF65-F5344CB8AC3E}">
        <p14:creationId xmlns:p14="http://schemas.microsoft.com/office/powerpoint/2010/main" val="1044524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2D3EA-7909-7F17-3131-C32A3734B4CB}"/>
              </a:ext>
            </a:extLst>
          </p:cNvPr>
          <p:cNvSpPr>
            <a:spLocks noGrp="1"/>
          </p:cNvSpPr>
          <p:nvPr>
            <p:ph type="title"/>
          </p:nvPr>
        </p:nvSpPr>
        <p:spPr/>
        <p:txBody>
          <a:bodyPr/>
          <a:lstStyle/>
          <a:p>
            <a:r>
              <a:rPr lang="en-US" sz="4400" b="1" kern="100" dirty="0">
                <a:effectLst/>
                <a:latin typeface="Aptos" panose="020B0004020202020204" pitchFamily="34" charset="0"/>
                <a:ea typeface="Aptos" panose="020B0004020202020204" pitchFamily="34" charset="0"/>
                <a:cs typeface="Times New Roman" panose="02020603050405020304" pitchFamily="18" charset="0"/>
              </a:rPr>
              <a:t>References</a:t>
            </a:r>
            <a:br>
              <a:rPr lang="en-US" sz="4400" kern="100" dirty="0">
                <a:effectLst/>
                <a:latin typeface="Aptos" panose="020B0004020202020204" pitchFamily="34" charset="0"/>
                <a:ea typeface="Aptos" panose="020B00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708E3D9-C1E7-AE91-D791-353C74EAA55A}"/>
              </a:ext>
            </a:extLst>
          </p:cNvPr>
          <p:cNvSpPr>
            <a:spLocks noGrp="1"/>
          </p:cNvSpPr>
          <p:nvPr>
            <p:ph idx="1"/>
          </p:nvPr>
        </p:nvSpPr>
        <p:spPr/>
        <p:txBody>
          <a:bodyPr>
            <a:normAutofit fontScale="92500" lnSpcReduction="20000"/>
          </a:bodyPr>
          <a:lstStyle/>
          <a:p>
            <a:pPr marL="342900" marR="0" lvl="0" indent="-342900">
              <a:spcBef>
                <a:spcPts val="0"/>
              </a:spcBef>
              <a:spcAft>
                <a:spcPts val="0"/>
              </a:spcAft>
              <a:buSzPts val="1000"/>
              <a:buFont typeface="Symbol" pitchFamily="2" charset="2"/>
              <a:buChar char=""/>
              <a:tabLst>
                <a:tab pos="457200"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UNESCO (2024). </a:t>
            </a:r>
            <a:r>
              <a:rPr lang="en-US" i="1" kern="100" dirty="0">
                <a:effectLst/>
                <a:latin typeface="Aptos" panose="020B0004020202020204" pitchFamily="34" charset="0"/>
                <a:ea typeface="Aptos" panose="020B0004020202020204" pitchFamily="34" charset="0"/>
                <a:cs typeface="Times New Roman" panose="02020603050405020304" pitchFamily="18" charset="0"/>
              </a:rPr>
              <a:t>AI and Education: Protecting the Rights of Learners</a:t>
            </a:r>
            <a:r>
              <a:rPr lang="en-US" kern="100" dirty="0">
                <a:effectLst/>
                <a:latin typeface="Aptos" panose="020B0004020202020204" pitchFamily="34" charset="0"/>
                <a:ea typeface="Aptos" panose="020B0004020202020204" pitchFamily="34" charset="0"/>
                <a:cs typeface="Times New Roman" panose="02020603050405020304" pitchFamily="18" charset="0"/>
              </a:rPr>
              <a:t>. Paris.</a:t>
            </a:r>
          </a:p>
          <a:p>
            <a:pPr marL="342900" marR="0" lvl="0" indent="-342900">
              <a:spcBef>
                <a:spcPts val="0"/>
              </a:spcBef>
              <a:spcAft>
                <a:spcPts val="0"/>
              </a:spcAft>
              <a:buSzPts val="1000"/>
              <a:buFont typeface="Symbol" pitchFamily="2" charset="2"/>
              <a:buChar char=""/>
              <a:tabLst>
                <a:tab pos="457200"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OECD (2024). </a:t>
            </a:r>
            <a:r>
              <a:rPr lang="en-US" i="1" kern="100" dirty="0">
                <a:effectLst/>
                <a:latin typeface="Aptos" panose="020B0004020202020204" pitchFamily="34" charset="0"/>
                <a:ea typeface="Aptos" panose="020B0004020202020204" pitchFamily="34" charset="0"/>
                <a:cs typeface="Times New Roman" panose="02020603050405020304" pitchFamily="18" charset="0"/>
              </a:rPr>
              <a:t>Education Policy Outlook: AI in Global Learning Systems</a:t>
            </a:r>
            <a:r>
              <a:rPr lang="en-US" kern="100" dirty="0">
                <a:effectLst/>
                <a:latin typeface="Aptos" panose="020B0004020202020204" pitchFamily="34" charset="0"/>
                <a:ea typeface="Aptos" panose="020B0004020202020204" pitchFamily="34" charset="0"/>
                <a:cs typeface="Times New Roman" panose="02020603050405020304" pitchFamily="18" charset="0"/>
              </a:rPr>
              <a:t>. Paris.</a:t>
            </a:r>
          </a:p>
          <a:p>
            <a:pPr marL="342900" marR="0" lvl="0" indent="-342900">
              <a:spcBef>
                <a:spcPts val="0"/>
              </a:spcBef>
              <a:spcAft>
                <a:spcPts val="0"/>
              </a:spcAft>
              <a:buSzPts val="1000"/>
              <a:buFont typeface="Symbol" pitchFamily="2" charset="2"/>
              <a:buChar char=""/>
              <a:tabLst>
                <a:tab pos="457200"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UNESCO IITE (2023). </a:t>
            </a:r>
            <a:r>
              <a:rPr lang="en-US" i="1" kern="100" dirty="0">
                <a:effectLst/>
                <a:latin typeface="Aptos" panose="020B0004020202020204" pitchFamily="34" charset="0"/>
                <a:ea typeface="Aptos" panose="020B0004020202020204" pitchFamily="34" charset="0"/>
                <a:cs typeface="Times New Roman" panose="02020603050405020304" pitchFamily="18" charset="0"/>
              </a:rPr>
              <a:t>AI Competency Framework for Teachers</a:t>
            </a:r>
            <a:r>
              <a:rPr lang="en-US" kern="100" dirty="0">
                <a:effectLst/>
                <a:latin typeface="Aptos" panose="020B0004020202020204" pitchFamily="34" charset="0"/>
                <a:ea typeface="Aptos" panose="020B0004020202020204" pitchFamily="34" charset="0"/>
                <a:cs typeface="Times New Roman" panose="02020603050405020304" pitchFamily="18" charset="0"/>
              </a:rPr>
              <a:t>. Moscow.</a:t>
            </a:r>
          </a:p>
          <a:p>
            <a:pPr marL="342900" marR="0" lvl="0" indent="-342900">
              <a:spcBef>
                <a:spcPts val="0"/>
              </a:spcBef>
              <a:spcAft>
                <a:spcPts val="0"/>
              </a:spcAft>
              <a:buSzPts val="1000"/>
              <a:buFont typeface="Symbol" pitchFamily="2" charset="2"/>
              <a:buChar char=""/>
              <a:tabLst>
                <a:tab pos="457200"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World Bank (2024). </a:t>
            </a:r>
            <a:r>
              <a:rPr lang="en-US" i="1" kern="100" dirty="0">
                <a:effectLst/>
                <a:latin typeface="Aptos" panose="020B0004020202020204" pitchFamily="34" charset="0"/>
                <a:ea typeface="Aptos" panose="020B0004020202020204" pitchFamily="34" charset="0"/>
                <a:cs typeface="Times New Roman" panose="02020603050405020304" pitchFamily="18" charset="0"/>
              </a:rPr>
              <a:t>EdTech in Latin America: Digital Transformation and Equity</a:t>
            </a:r>
            <a:r>
              <a:rPr lang="en-US" kern="100" dirty="0">
                <a:effectLst/>
                <a:latin typeface="Aptos" panose="020B0004020202020204" pitchFamily="34" charset="0"/>
                <a:ea typeface="Aptos" panose="020B0004020202020204" pitchFamily="34" charset="0"/>
                <a:cs typeface="Times New Roman" panose="02020603050405020304" pitchFamily="18" charset="0"/>
              </a:rPr>
              <a:t>. Washington, D.C.</a:t>
            </a:r>
          </a:p>
          <a:p>
            <a:pPr marL="342900" marR="0" lvl="0" indent="-342900">
              <a:spcBef>
                <a:spcPts val="0"/>
              </a:spcBef>
              <a:spcAft>
                <a:spcPts val="0"/>
              </a:spcAft>
              <a:buSzPts val="1000"/>
              <a:buFont typeface="Symbol" pitchFamily="2" charset="2"/>
              <a:buChar char=""/>
              <a:tabLst>
                <a:tab pos="457200"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Kariuki, T. N. et al. (2025). </a:t>
            </a:r>
            <a:r>
              <a:rPr lang="en-US" i="1" kern="100" dirty="0">
                <a:effectLst/>
                <a:latin typeface="Aptos" panose="020B0004020202020204" pitchFamily="34" charset="0"/>
                <a:ea typeface="Aptos" panose="020B0004020202020204" pitchFamily="34" charset="0"/>
                <a:cs typeface="Times New Roman" panose="02020603050405020304" pitchFamily="18" charset="0"/>
              </a:rPr>
              <a:t>A Comparative Analysis of Artificial Intelligence Learning and In-Class Learning in Kenyan Universities.</a:t>
            </a:r>
            <a:r>
              <a:rPr lang="en-US" kern="100" dirty="0">
                <a:effectLst/>
                <a:latin typeface="Aptos" panose="020B0004020202020204" pitchFamily="34" charset="0"/>
                <a:ea typeface="Aptos" panose="020B0004020202020204" pitchFamily="34" charset="0"/>
                <a:cs typeface="Times New Roman" panose="02020603050405020304" pitchFamily="18" charset="0"/>
              </a:rPr>
              <a:t> African Multidisciplinary Journal of Research.</a:t>
            </a:r>
          </a:p>
          <a:p>
            <a:pPr marL="342900" marR="0" lvl="0" indent="-342900">
              <a:spcBef>
                <a:spcPts val="0"/>
              </a:spcBef>
              <a:spcAft>
                <a:spcPts val="0"/>
              </a:spcAft>
              <a:buSzPts val="1000"/>
              <a:buFont typeface="Symbol" pitchFamily="2" charset="2"/>
              <a:buChar char=""/>
              <a:tabLst>
                <a:tab pos="457200" algn="l"/>
              </a:tabLst>
            </a:pPr>
            <a:r>
              <a:rPr lang="en-US" kern="100" dirty="0" err="1">
                <a:effectLst/>
                <a:latin typeface="Aptos" panose="020B0004020202020204" pitchFamily="34" charset="0"/>
                <a:ea typeface="Aptos" panose="020B0004020202020204" pitchFamily="34" charset="0"/>
                <a:cs typeface="Times New Roman" panose="02020603050405020304" pitchFamily="18" charset="0"/>
              </a:rPr>
              <a:t>Borgen</a:t>
            </a:r>
            <a:r>
              <a:rPr lang="en-US" kern="100" dirty="0">
                <a:effectLst/>
                <a:latin typeface="Aptos" panose="020B0004020202020204" pitchFamily="34" charset="0"/>
                <a:ea typeface="Aptos" panose="020B0004020202020204" pitchFamily="34" charset="0"/>
                <a:cs typeface="Times New Roman" panose="02020603050405020304" pitchFamily="18" charset="0"/>
              </a:rPr>
              <a:t> Project (2025). </a:t>
            </a:r>
            <a:r>
              <a:rPr lang="en-US" i="1" kern="100" dirty="0">
                <a:effectLst/>
                <a:latin typeface="Aptos" panose="020B0004020202020204" pitchFamily="34" charset="0"/>
                <a:ea typeface="Aptos" panose="020B0004020202020204" pitchFamily="34" charset="0"/>
                <a:cs typeface="Times New Roman" panose="02020603050405020304" pitchFamily="18" charset="0"/>
              </a:rPr>
              <a:t>AI in Kenyan Education.</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Bef>
                <a:spcPts val="0"/>
              </a:spcBef>
              <a:spcAft>
                <a:spcPts val="0"/>
              </a:spcAft>
              <a:buSzPts val="1000"/>
              <a:buFont typeface="Symbol" pitchFamily="2" charset="2"/>
              <a:buChar char=""/>
              <a:tabLst>
                <a:tab pos="457200"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South Korea Ministry of Education (2024). </a:t>
            </a:r>
            <a:r>
              <a:rPr lang="en-US" i="1" kern="100" dirty="0">
                <a:effectLst/>
                <a:latin typeface="Aptos" panose="020B0004020202020204" pitchFamily="34" charset="0"/>
                <a:ea typeface="Aptos" panose="020B0004020202020204" pitchFamily="34" charset="0"/>
                <a:cs typeface="Times New Roman" panose="02020603050405020304" pitchFamily="18" charset="0"/>
              </a:rPr>
              <a:t>AI 4U: Strategic Integration of AI in National Education.</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spcBef>
                <a:spcPts val="0"/>
              </a:spcBef>
              <a:spcAft>
                <a:spcPts val="0"/>
              </a:spcAft>
              <a:buSzPts val="1000"/>
              <a:buFont typeface="Symbol" pitchFamily="2" charset="2"/>
              <a:buChar char=""/>
              <a:tabLst>
                <a:tab pos="457200" algn="l"/>
              </a:tabLst>
            </a:pPr>
            <a:r>
              <a:rPr lang="en-US" kern="100" dirty="0">
                <a:effectLst/>
                <a:latin typeface="Aptos" panose="020B0004020202020204" pitchFamily="34" charset="0"/>
                <a:ea typeface="Aptos" panose="020B0004020202020204" pitchFamily="34" charset="0"/>
                <a:cs typeface="Times New Roman" panose="02020603050405020304" pitchFamily="18" charset="0"/>
              </a:rPr>
              <a:t>OECD (2023). </a:t>
            </a:r>
            <a:r>
              <a:rPr lang="en-US" i="1" kern="100" dirty="0">
                <a:effectLst/>
                <a:latin typeface="Aptos" panose="020B0004020202020204" pitchFamily="34" charset="0"/>
                <a:ea typeface="Aptos" panose="020B0004020202020204" pitchFamily="34" charset="0"/>
                <a:cs typeface="Times New Roman" panose="02020603050405020304" pitchFamily="18" charset="0"/>
              </a:rPr>
              <a:t>Global Framework for the Ethics of AI in Education.</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59044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B3A8C25-3E32-18B0-6E22-95325999EC0A}"/>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Thank you for your support!</a:t>
            </a:r>
          </a:p>
        </p:txBody>
      </p:sp>
      <p:sp>
        <p:nvSpPr>
          <p:cNvPr id="3" name="Content Placeholder 2">
            <a:extLst>
              <a:ext uri="{FF2B5EF4-FFF2-40B4-BE49-F238E27FC236}">
                <a16:creationId xmlns:a16="http://schemas.microsoft.com/office/drawing/2014/main" id="{E8DC08A9-1F19-BA67-955A-C0059C1AE955}"/>
              </a:ext>
            </a:extLst>
          </p:cNvPr>
          <p:cNvSpPr>
            <a:spLocks noGrp="1"/>
          </p:cNvSpPr>
          <p:nvPr>
            <p:ph idx="1"/>
          </p:nvPr>
        </p:nvSpPr>
        <p:spPr>
          <a:xfrm>
            <a:off x="6503158" y="649480"/>
            <a:ext cx="4862447" cy="5546047"/>
          </a:xfrm>
        </p:spPr>
        <p:txBody>
          <a:bodyPr anchor="ctr">
            <a:normAutofit lnSpcReduction="10000"/>
          </a:bodyPr>
          <a:lstStyle/>
          <a:p>
            <a:r>
              <a:rPr lang="en-US" dirty="0"/>
              <a:t>See you in 2026</a:t>
            </a:r>
            <a:r>
              <a:rPr lang="en-US" dirty="0">
                <a:sym typeface="Wingdings" pitchFamily="2" charset="2"/>
              </a:rPr>
              <a:t></a:t>
            </a:r>
            <a:endParaRPr lang="en-US" dirty="0"/>
          </a:p>
          <a:p>
            <a:endParaRPr lang="en-US" dirty="0"/>
          </a:p>
          <a:p>
            <a:r>
              <a:rPr lang="en-US" kern="100" dirty="0">
                <a:effectLst/>
                <a:latin typeface="Aptos" panose="020B0004020202020204" pitchFamily="34" charset="0"/>
                <a:ea typeface="Aptos" panose="020B0004020202020204" pitchFamily="34" charset="0"/>
                <a:cs typeface="Times New Roman" panose="02020603050405020304" pitchFamily="18" charset="0"/>
              </a:rPr>
              <a:t>Dr. Joyce Pittman </a:t>
            </a:r>
          </a:p>
          <a:p>
            <a:r>
              <a:rPr lang="en-US" kern="100" dirty="0">
                <a:effectLst/>
                <a:latin typeface="Aptos" panose="020B0004020202020204" pitchFamily="34" charset="0"/>
                <a:ea typeface="Aptos" panose="020B0004020202020204" pitchFamily="34" charset="0"/>
                <a:cs typeface="Times New Roman" panose="02020603050405020304" pitchFamily="18" charset="0"/>
              </a:rPr>
              <a:t>GTC Director and Principal Investigator</a:t>
            </a:r>
          </a:p>
          <a:p>
            <a:r>
              <a:rPr lang="en-US" dirty="0"/>
              <a:t>Email Addresses:</a:t>
            </a:r>
          </a:p>
          <a:p>
            <a:r>
              <a:rPr lang="en-US" dirty="0">
                <a:hlinkClick r:id="rId2"/>
              </a:rPr>
              <a:t>jap386@Drexel.edu</a:t>
            </a:r>
            <a:endParaRPr lang="en-US" dirty="0"/>
          </a:p>
          <a:p>
            <a:r>
              <a:rPr lang="en-US" dirty="0">
                <a:hlinkClick r:id="rId3"/>
              </a:rPr>
              <a:t>Joyce.pittman@gmail.com</a:t>
            </a:r>
            <a:endParaRPr lang="en-US" dirty="0"/>
          </a:p>
          <a:p>
            <a:r>
              <a:rPr lang="en-US" b="1" dirty="0"/>
              <a:t>Download this presentation and GTC Policy Document at this link: </a:t>
            </a:r>
            <a:r>
              <a:rPr lang="en-US" sz="2200" b="1" dirty="0">
                <a:hlinkClick r:id="rId4"/>
              </a:rPr>
              <a:t>https://youtu.be/DTJMYGemef0</a:t>
            </a:r>
            <a:endParaRPr lang="en-US" sz="2200" b="1" dirty="0"/>
          </a:p>
          <a:p>
            <a:endParaRPr lang="en-US" b="1" dirty="0"/>
          </a:p>
        </p:txBody>
      </p:sp>
    </p:spTree>
    <p:extLst>
      <p:ext uri="{BB962C8B-B14F-4D97-AF65-F5344CB8AC3E}">
        <p14:creationId xmlns:p14="http://schemas.microsoft.com/office/powerpoint/2010/main" val="3083908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719A7-E774-4A13-6A0A-F0FA5D15EB72}"/>
              </a:ext>
            </a:extLst>
          </p:cNvPr>
          <p:cNvSpPr>
            <a:spLocks noGrp="1"/>
          </p:cNvSpPr>
          <p:nvPr>
            <p:ph type="title"/>
          </p:nvPr>
        </p:nvSpPr>
        <p:spPr/>
        <p:txBody>
          <a:bodyPr/>
          <a:lstStyle/>
          <a:p>
            <a:pPr algn="ctr"/>
            <a:r>
              <a:rPr lang="en-US" dirty="0"/>
              <a:t>Welcome!</a:t>
            </a:r>
          </a:p>
        </p:txBody>
      </p:sp>
      <p:sp>
        <p:nvSpPr>
          <p:cNvPr id="3" name="Content Placeholder 2">
            <a:extLst>
              <a:ext uri="{FF2B5EF4-FFF2-40B4-BE49-F238E27FC236}">
                <a16:creationId xmlns:a16="http://schemas.microsoft.com/office/drawing/2014/main" id="{636680B8-83B8-60C9-8CDE-82A8523C4B84}"/>
              </a:ext>
            </a:extLst>
          </p:cNvPr>
          <p:cNvSpPr>
            <a:spLocks noGrp="1"/>
          </p:cNvSpPr>
          <p:nvPr>
            <p:ph idx="1"/>
          </p:nvPr>
        </p:nvSpPr>
        <p:spPr/>
        <p:txBody>
          <a:bodyPr>
            <a:normAutofit lnSpcReduction="10000"/>
          </a:bodyPr>
          <a:lstStyle/>
          <a:p>
            <a:pPr marL="0" marR="0" indent="0">
              <a:spcBef>
                <a:spcPts val="0"/>
              </a:spcBef>
              <a:spcAft>
                <a:spcPts val="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The future of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global and international education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in the age of growing artificial intelligence (AI) promises to be transformative—reshaping how learning is delivered, accessed, and personalized across borders. </a:t>
            </a:r>
          </a:p>
          <a:p>
            <a:pPr marL="0" marR="0" indent="0">
              <a:spcBef>
                <a:spcPts val="0"/>
              </a:spcBef>
              <a:spcAft>
                <a:spcPts val="0"/>
              </a:spcAft>
              <a:buNone/>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Although we are postponing the summit this year due to U.S. Department of Education funding delays our work will continue. </a:t>
            </a:r>
          </a:p>
          <a:p>
            <a:pPr marL="0" marR="0" indent="0">
              <a:spcBef>
                <a:spcPts val="0"/>
              </a:spcBef>
              <a:spcAft>
                <a:spcPts val="0"/>
              </a:spcAft>
              <a:buNone/>
            </a:pPr>
            <a:endParaRPr lang="en-US"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The GTC team and our network of participants remain committed</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to teaching, fund raising and advancing research to increase awareness of the educational, ethical, equity, and policy issues essential to ensuring high-quality global learning opportunities for all people. </a:t>
            </a:r>
          </a:p>
          <a:p>
            <a:pPr marL="0" marR="0" indent="0">
              <a:spcBef>
                <a:spcPts val="0"/>
              </a:spcBef>
              <a:spcAft>
                <a:spcPts val="0"/>
              </a:spcAft>
              <a:buNone/>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Here, I will present some key directions for global education, teaching, learning and leading that GTC has discovered and will continue to explore. </a:t>
            </a:r>
            <a:endParaRPr lang="en-US" dirty="0"/>
          </a:p>
        </p:txBody>
      </p:sp>
    </p:spTree>
    <p:extLst>
      <p:ext uri="{BB962C8B-B14F-4D97-AF65-F5344CB8AC3E}">
        <p14:creationId xmlns:p14="http://schemas.microsoft.com/office/powerpoint/2010/main" val="11950279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D7D64-8A9D-0A83-5AFE-F8CE243F23A2}"/>
              </a:ext>
            </a:extLst>
          </p:cNvPr>
          <p:cNvSpPr>
            <a:spLocks noGrp="1"/>
          </p:cNvSpPr>
          <p:nvPr>
            <p:ph type="title"/>
          </p:nvPr>
        </p:nvSpPr>
        <p:spPr/>
        <p:txBody>
          <a:bodyPr/>
          <a:lstStyle/>
          <a:p>
            <a:r>
              <a:rPr lang="en-US" dirty="0"/>
              <a:t>Six Key Directions</a:t>
            </a:r>
          </a:p>
        </p:txBody>
      </p:sp>
      <p:sp>
        <p:nvSpPr>
          <p:cNvPr id="3" name="Content Placeholder 2">
            <a:extLst>
              <a:ext uri="{FF2B5EF4-FFF2-40B4-BE49-F238E27FC236}">
                <a16:creationId xmlns:a16="http://schemas.microsoft.com/office/drawing/2014/main" id="{0ED8E056-C268-FD5F-8C53-31E5B61ABDCC}"/>
              </a:ext>
            </a:extLst>
          </p:cNvPr>
          <p:cNvSpPr>
            <a:spLocks noGrp="1"/>
          </p:cNvSpPr>
          <p:nvPr>
            <p:ph idx="1"/>
          </p:nvPr>
        </p:nvSpPr>
        <p:spPr/>
        <p:txBody>
          <a:bodyPr>
            <a:normAutofit fontScale="92500" lnSpcReduction="10000"/>
          </a:bodyPr>
          <a:lstStyle/>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Personalized, AI-Driven Learning Journeys: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AI will enable truly individualized learning experiences. Students anywhere in the world will have access to adaptive platforms that adjust to their pace, interests, and learning style. This will help close gaps in access and achievement, especially for learners in underserved regions.</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Global Classrooms Without Borders: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Virtual exchanges, AI-powered translation, and real-time collaboration tools will make global classrooms commonplace. Students and teachers from different countries will work together seamlessly, fostering cross-cultural understanding and global citizenship.</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Ethical and Inclusive Education Systems: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As AI becomes more central, global educators will need to emphasize </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digital ethics, equity, and inclusivity</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—ensuring that technology amplifies, rather than replaces, human connection. Questions of data privacy, cultural bias, and access to AI tools will shape international education policy.</a:t>
            </a:r>
          </a:p>
          <a:p>
            <a:pPr marL="0" marR="0" indent="0">
              <a:spcBef>
                <a:spcPts val="0"/>
              </a:spcBef>
              <a:spcAft>
                <a:spcPts val="0"/>
              </a:spcAft>
              <a:buNone/>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25875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D1BB8-56CA-768F-278D-7F0EA9B0ED89}"/>
              </a:ext>
            </a:extLst>
          </p:cNvPr>
          <p:cNvSpPr>
            <a:spLocks noGrp="1"/>
          </p:cNvSpPr>
          <p:nvPr>
            <p:ph type="title"/>
          </p:nvPr>
        </p:nvSpPr>
        <p:spPr/>
        <p:txBody>
          <a:bodyPr/>
          <a:lstStyle/>
          <a:p>
            <a:r>
              <a:rPr lang="en-US" dirty="0"/>
              <a:t>And </a:t>
            </a:r>
          </a:p>
        </p:txBody>
      </p:sp>
      <p:sp>
        <p:nvSpPr>
          <p:cNvPr id="3" name="Content Placeholder 2">
            <a:extLst>
              <a:ext uri="{FF2B5EF4-FFF2-40B4-BE49-F238E27FC236}">
                <a16:creationId xmlns:a16="http://schemas.microsoft.com/office/drawing/2014/main" id="{9052BB14-6B6F-474B-ECD2-383FD077EC47}"/>
              </a:ext>
            </a:extLst>
          </p:cNvPr>
          <p:cNvSpPr>
            <a:spLocks noGrp="1"/>
          </p:cNvSpPr>
          <p:nvPr>
            <p:ph idx="1"/>
          </p:nvPr>
        </p:nvSpPr>
        <p:spPr/>
        <p:txBody>
          <a:bodyPr>
            <a:normAutofit fontScale="77500" lnSpcReduction="20000"/>
          </a:bodyPr>
          <a:lstStyle/>
          <a:p>
            <a:pPr marL="0" marR="0" lvl="0" indent="0">
              <a:spcBef>
                <a:spcPts val="0"/>
              </a:spcBef>
              <a:spcAft>
                <a:spcPts val="0"/>
              </a:spcAft>
              <a:buNone/>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4. Teacher Roles Reimagined:</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AI won’t replace teachers; it will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redefine</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their roles. Educators will become learning designers, mentors, and ethical guides—helping students interpret information critically and apply it meaningfully. Teacher training programs worldwide will increasingly include AI literacy and global digital pedagogy.</a:t>
            </a:r>
          </a:p>
          <a:p>
            <a:pPr marL="0" marR="0" lvl="0" indent="0">
              <a:spcBef>
                <a:spcPts val="0"/>
              </a:spcBef>
              <a:spcAft>
                <a:spcPts val="0"/>
              </a:spcAft>
              <a:buNone/>
              <a:tabLst>
                <a:tab pos="457200" algn="l"/>
              </a:tabLs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spcBef>
                <a:spcPts val="0"/>
              </a:spcBef>
              <a:spcAft>
                <a:spcPts val="0"/>
              </a:spcAft>
              <a:buNone/>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5. Global Competence and Lifelong Learning:</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As AI accelerates change in the workplace, international education will focus more on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global competencies</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—creativity, empathy, problem-solving, and adaptability. Lifelong learning networks, supported by AI analytics, will help individuals continually reskill and remain globally competitive.</a:t>
            </a:r>
          </a:p>
          <a:p>
            <a:pPr marL="0" marR="0" lvl="0" indent="0">
              <a:spcBef>
                <a:spcPts val="0"/>
              </a:spcBef>
              <a:spcAft>
                <a:spcPts val="0"/>
              </a:spcAft>
              <a:buNone/>
              <a:tabLst>
                <a:tab pos="457200" algn="l"/>
              </a:tabLs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lvl="0" indent="0">
              <a:spcBef>
                <a:spcPts val="0"/>
              </a:spcBef>
              <a:spcAft>
                <a:spcPts val="0"/>
              </a:spcAft>
              <a:buNone/>
              <a:tabLst>
                <a:tab pos="457200" algn="l"/>
              </a:tabLst>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6. Cross-Border Collaboration in Research and Policy:</a:t>
            </a:r>
            <a:br>
              <a:rPr lang="en-US" sz="2800" kern="100" dirty="0">
                <a:effectLst/>
                <a:latin typeface="Aptos" panose="020B0004020202020204" pitchFamily="34" charset="0"/>
                <a:ea typeface="Aptos" panose="020B0004020202020204" pitchFamily="34" charset="0"/>
                <a:cs typeface="Times New Roman" panose="02020603050405020304" pitchFamily="18" charset="0"/>
              </a:rPr>
            </a:br>
            <a:r>
              <a:rPr lang="en-US" sz="2800" kern="100" dirty="0">
                <a:effectLst/>
                <a:latin typeface="Aptos" panose="020B0004020202020204" pitchFamily="34" charset="0"/>
                <a:ea typeface="Aptos" panose="020B0004020202020204" pitchFamily="34" charset="0"/>
                <a:cs typeface="Times New Roman" panose="02020603050405020304" pitchFamily="18" charset="0"/>
              </a:rPr>
              <a:t>AI will drive new partnerships between universities, governments, and tech industries to address shared global challenges—such as climate change, migration, and sustainable development—through data-driven and interdisciplinary approaches.</a:t>
            </a:r>
          </a:p>
          <a:p>
            <a:endParaRPr lang="en-US" dirty="0"/>
          </a:p>
        </p:txBody>
      </p:sp>
    </p:spTree>
    <p:extLst>
      <p:ext uri="{BB962C8B-B14F-4D97-AF65-F5344CB8AC3E}">
        <p14:creationId xmlns:p14="http://schemas.microsoft.com/office/powerpoint/2010/main" val="8062796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C5326-125B-C252-EC26-A29AB636500E}"/>
              </a:ext>
            </a:extLst>
          </p:cNvPr>
          <p:cNvSpPr>
            <a:spLocks noGrp="1"/>
          </p:cNvSpPr>
          <p:nvPr>
            <p:ph type="title"/>
          </p:nvPr>
        </p:nvSpPr>
        <p:spPr/>
        <p:txBody>
          <a:bodyPr/>
          <a:lstStyle/>
          <a:p>
            <a:r>
              <a:rPr lang="en-US" sz="4400" kern="100" dirty="0">
                <a:effectLst/>
                <a:latin typeface="Aptos" panose="020B0004020202020204" pitchFamily="34" charset="0"/>
                <a:ea typeface="Aptos" panose="020B0004020202020204" pitchFamily="34" charset="0"/>
                <a:cs typeface="Times New Roman" panose="02020603050405020304" pitchFamily="18" charset="0"/>
              </a:rPr>
              <a:t>In summary</a:t>
            </a:r>
            <a:endParaRPr lang="en-US" dirty="0"/>
          </a:p>
        </p:txBody>
      </p:sp>
      <p:sp>
        <p:nvSpPr>
          <p:cNvPr id="3" name="Content Placeholder 2">
            <a:extLst>
              <a:ext uri="{FF2B5EF4-FFF2-40B4-BE49-F238E27FC236}">
                <a16:creationId xmlns:a16="http://schemas.microsoft.com/office/drawing/2014/main" id="{C8F19853-5FBE-1E12-EE07-F4DEBF94D069}"/>
              </a:ext>
            </a:extLst>
          </p:cNvPr>
          <p:cNvSpPr>
            <a:spLocks noGrp="1"/>
          </p:cNvSpPr>
          <p:nvPr>
            <p:ph idx="1"/>
          </p:nvPr>
        </p:nvSpPr>
        <p:spPr/>
        <p:txBody>
          <a:bodyPr>
            <a:normAutofit lnSpcReduction="10000"/>
          </a:bodyPr>
          <a:lstStyle/>
          <a:p>
            <a:r>
              <a:rPr lang="en-US" sz="3200" kern="100" dirty="0">
                <a:latin typeface="Aptos" panose="020B0004020202020204" pitchFamily="34" charset="0"/>
                <a:ea typeface="Aptos" panose="020B0004020202020204" pitchFamily="34" charset="0"/>
                <a:cs typeface="Times New Roman" panose="02020603050405020304" pitchFamily="18" charset="0"/>
              </a:rPr>
              <a:t>T</a:t>
            </a:r>
            <a:r>
              <a:rPr lang="en-US" sz="3200" kern="100" dirty="0">
                <a:effectLst/>
                <a:latin typeface="Aptos" panose="020B0004020202020204" pitchFamily="34" charset="0"/>
                <a:ea typeface="Aptos" panose="020B0004020202020204" pitchFamily="34" charset="0"/>
                <a:cs typeface="Times New Roman" panose="02020603050405020304" pitchFamily="18" charset="0"/>
              </a:rPr>
              <a:t>he future of global education in the age of AI will be more connected, personalized, and equity-focused, but also more ethically complex. </a:t>
            </a:r>
          </a:p>
          <a:p>
            <a:r>
              <a:rPr lang="en-US" sz="3200" kern="100" dirty="0">
                <a:effectLst/>
                <a:latin typeface="Aptos" panose="020B0004020202020204" pitchFamily="34" charset="0"/>
                <a:ea typeface="Aptos" panose="020B0004020202020204" pitchFamily="34" charset="0"/>
                <a:cs typeface="Times New Roman" panose="02020603050405020304" pitchFamily="18" charset="0"/>
              </a:rPr>
              <a:t>The challenge for educators and leaders will be to ensure that AI policy and practices serve humanity’s highest educational purposes—empowering all learners to contribute to a just, sustainable, and globally conscious world. </a:t>
            </a:r>
          </a:p>
          <a:p>
            <a:r>
              <a:rPr lang="en-US" b="1" dirty="0"/>
              <a:t>We invite you to further study the GTC Policy statement in brief:</a:t>
            </a:r>
          </a:p>
        </p:txBody>
      </p:sp>
    </p:spTree>
    <p:extLst>
      <p:ext uri="{BB962C8B-B14F-4D97-AF65-F5344CB8AC3E}">
        <p14:creationId xmlns:p14="http://schemas.microsoft.com/office/powerpoint/2010/main" val="7316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5D7CFAB-2A67-5B05-A85F-817AFD07613E}"/>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GTC Policy Brief</a:t>
            </a:r>
          </a:p>
        </p:txBody>
      </p:sp>
      <p:sp>
        <p:nvSpPr>
          <p:cNvPr id="3" name="Content Placeholder 2">
            <a:extLst>
              <a:ext uri="{FF2B5EF4-FFF2-40B4-BE49-F238E27FC236}">
                <a16:creationId xmlns:a16="http://schemas.microsoft.com/office/drawing/2014/main" id="{82D7CCA2-83C2-EBB2-1B30-07F369ECE4A1}"/>
              </a:ext>
            </a:extLst>
          </p:cNvPr>
          <p:cNvSpPr>
            <a:spLocks noGrp="1"/>
          </p:cNvSpPr>
          <p:nvPr>
            <p:ph idx="1"/>
          </p:nvPr>
        </p:nvSpPr>
        <p:spPr>
          <a:xfrm>
            <a:off x="4243755" y="649480"/>
            <a:ext cx="7121852" cy="5938889"/>
          </a:xfrm>
        </p:spPr>
        <p:txBody>
          <a:bodyPr anchor="ctr">
            <a:normAutofit fontScale="92500" lnSpcReduction="10000"/>
          </a:bodyPr>
          <a:lstStyle/>
          <a:p>
            <a:pPr marL="0" marR="0" indent="0">
              <a:spcBef>
                <a:spcPts val="0"/>
              </a:spcBef>
              <a:spcAft>
                <a:spcPts val="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The Future of Global and International Education in the Age of Artificial Intelligence (AI)</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Date: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November 2025</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Prepared by:</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Dr. Joyce Pittman</a:t>
            </a:r>
          </a:p>
          <a:p>
            <a:pPr marL="0" indent="0">
              <a:buNone/>
            </a:pPr>
            <a:endParaRPr lang="en-US" sz="2400" dirty="0"/>
          </a:p>
          <a:p>
            <a:pPr marL="0" marR="0" indent="0">
              <a:spcBef>
                <a:spcPts val="0"/>
              </a:spcBef>
              <a:spcAft>
                <a:spcPts val="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Overview</a:t>
            </a:r>
          </a:p>
          <a:p>
            <a:pPr marL="0" marR="0" indent="0">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Artificial Intelligence (AI) is transforming the landscape of global and international education, offering unprecedented opportunities for personalized learning, equitable access, and global collaboration. </a:t>
            </a:r>
          </a:p>
          <a:p>
            <a:pPr marL="0" marR="0" indent="0">
              <a:spcBef>
                <a:spcPts val="0"/>
              </a:spcBef>
              <a:spcAft>
                <a:spcPts val="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Yet, these advancements also bring complex challenges—ethical, cultural, and structural—that demand thoughtful policy responses. </a:t>
            </a:r>
          </a:p>
          <a:p>
            <a:pPr marL="0" marR="0" indent="0">
              <a:spcBef>
                <a:spcPts val="0"/>
              </a:spcBef>
              <a:spcAft>
                <a:spcPts val="0"/>
              </a:spcAft>
              <a:buNone/>
            </a:pPr>
            <a:endParaRPr lang="en-US" sz="2400" kern="100" dirty="0">
              <a:latin typeface="Aptos" panose="020B0004020202020204" pitchFamily="34" charset="0"/>
              <a:ea typeface="Aptos" panose="020B0004020202020204" pitchFamily="34" charset="0"/>
              <a:cs typeface="Times New Roman" panose="02020603050405020304" pitchFamily="18" charset="0"/>
            </a:endParaRPr>
          </a:p>
          <a:p>
            <a:pPr marL="0" marR="0" indent="0">
              <a:spcBef>
                <a:spcPts val="0"/>
              </a:spcBef>
              <a:spcAft>
                <a:spcPts val="0"/>
              </a:spcAft>
              <a:buNone/>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This brief highlights emerging challenges, opportunities, global case studies, and actionable recommendations for educators, institutions, and policymakers to ensure AI advances human-centered, globally inclusive education.</a:t>
            </a:r>
          </a:p>
          <a:p>
            <a:pPr marL="0" indent="0">
              <a:buNone/>
            </a:pPr>
            <a:endParaRPr lang="en-US" sz="1900" dirty="0"/>
          </a:p>
        </p:txBody>
      </p:sp>
    </p:spTree>
    <p:extLst>
      <p:ext uri="{BB962C8B-B14F-4D97-AF65-F5344CB8AC3E}">
        <p14:creationId xmlns:p14="http://schemas.microsoft.com/office/powerpoint/2010/main" val="3080949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F22771-39BE-8FBA-BDB4-0FA4713185AA}"/>
              </a:ext>
            </a:extLst>
          </p:cNvPr>
          <p:cNvSpPr>
            <a:spLocks noGrp="1"/>
          </p:cNvSpPr>
          <p:nvPr>
            <p:ph type="title"/>
          </p:nvPr>
        </p:nvSpPr>
        <p:spPr>
          <a:xfrm>
            <a:off x="466722" y="586855"/>
            <a:ext cx="3201366" cy="3387497"/>
          </a:xfrm>
        </p:spPr>
        <p:txBody>
          <a:bodyPr anchor="b">
            <a:normAutofit/>
          </a:bodyPr>
          <a:lstStyle/>
          <a:p>
            <a:pPr algn="r"/>
            <a:r>
              <a:rPr lang="en-US" sz="4000" b="1"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t>Key Challenges</a:t>
            </a:r>
            <a:br>
              <a:rPr lang="en-US" sz="4000" kern="100">
                <a:solidFill>
                  <a:srgbClr val="FFFFFF"/>
                </a:solidFill>
                <a:effectLst/>
                <a:latin typeface="Aptos" panose="020B0004020202020204" pitchFamily="34" charset="0"/>
                <a:ea typeface="Aptos" panose="020B0004020202020204" pitchFamily="34" charset="0"/>
                <a:cs typeface="Times New Roman" panose="02020603050405020304" pitchFamily="18" charset="0"/>
              </a:rPr>
            </a:br>
            <a:endParaRPr lang="en-US" sz="4000">
              <a:solidFill>
                <a:srgbClr val="FFFFFF"/>
              </a:solidFill>
            </a:endParaRPr>
          </a:p>
        </p:txBody>
      </p:sp>
      <p:sp>
        <p:nvSpPr>
          <p:cNvPr id="3" name="Content Placeholder 2">
            <a:extLst>
              <a:ext uri="{FF2B5EF4-FFF2-40B4-BE49-F238E27FC236}">
                <a16:creationId xmlns:a16="http://schemas.microsoft.com/office/drawing/2014/main" id="{2EBDDDFF-9AA0-6BC3-10A3-3C99D7399E23}"/>
              </a:ext>
            </a:extLst>
          </p:cNvPr>
          <p:cNvSpPr>
            <a:spLocks noGrp="1"/>
          </p:cNvSpPr>
          <p:nvPr>
            <p:ph idx="1"/>
          </p:nvPr>
        </p:nvSpPr>
        <p:spPr>
          <a:xfrm>
            <a:off x="4810259" y="649480"/>
            <a:ext cx="6555347" cy="5546047"/>
          </a:xfrm>
        </p:spPr>
        <p:txBody>
          <a:bodyPr anchor="ctr">
            <a:normAutofit fontScale="92500" lnSpcReduction="10000"/>
          </a:bodyPr>
          <a:lstStyle/>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Equity and Access Gaps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 Persistent disparities in technology infrastructure and connectivity risk widening educational inequalities between nations and within marginalized communities. (</a:t>
            </a:r>
            <a:r>
              <a:rPr lang="en-US" sz="2400" u="sng" kern="100" dirty="0">
                <a:effectLst/>
                <a:latin typeface="Aptos" panose="020B0004020202020204" pitchFamily="34" charset="0"/>
                <a:ea typeface="Aptos" panose="020B0004020202020204" pitchFamily="34" charset="0"/>
                <a:cs typeface="Times New Roman" panose="02020603050405020304" pitchFamily="18" charset="0"/>
                <a:hlinkClick r:id="rId2"/>
              </a:rPr>
              <a:t>UNESCO, 2024</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Ethical Bias and Cultural Representation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 Most AI systems are developed in English and Western contexts, often reinforcing linguistic and cultural bias. (</a:t>
            </a:r>
            <a:r>
              <a:rPr lang="en-US" sz="2400" u="sng" kern="100" dirty="0">
                <a:effectLst/>
                <a:latin typeface="Aptos" panose="020B0004020202020204" pitchFamily="34" charset="0"/>
                <a:ea typeface="Aptos" panose="020B0004020202020204" pitchFamily="34" charset="0"/>
                <a:cs typeface="Times New Roman" panose="02020603050405020304" pitchFamily="18" charset="0"/>
                <a:hlinkClick r:id="rId3"/>
              </a:rPr>
              <a:t>OECD, 2024</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Teacher Capacity and Digital Literacy</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 Many educators lack AI literacy, limiting integration and critical engagement with AI tools. (</a:t>
            </a:r>
            <a:r>
              <a:rPr lang="en-US" sz="2400" u="sng" kern="100" dirty="0">
                <a:effectLst/>
                <a:latin typeface="Aptos" panose="020B0004020202020204" pitchFamily="34" charset="0"/>
                <a:ea typeface="Aptos" panose="020B0004020202020204" pitchFamily="34" charset="0"/>
                <a:cs typeface="Times New Roman" panose="02020603050405020304" pitchFamily="18" charset="0"/>
                <a:hlinkClick r:id="rId4"/>
              </a:rPr>
              <a:t>UNESCO, 2023</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Data Privacy and Policy Gaps</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 Nations differ widely in education data governance, leaving student data vulnerable to misuse or exploitation.</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Pedagogical Overreliance on Technology</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 Without clear frameworks, AI use risks prioritizing efficiency and assessment metrics over holistic, human development.</a:t>
            </a:r>
          </a:p>
          <a:p>
            <a:endParaRPr lang="en-US" sz="2000" dirty="0"/>
          </a:p>
        </p:txBody>
      </p:sp>
    </p:spTree>
    <p:extLst>
      <p:ext uri="{BB962C8B-B14F-4D97-AF65-F5344CB8AC3E}">
        <p14:creationId xmlns:p14="http://schemas.microsoft.com/office/powerpoint/2010/main" val="35496222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3ECBE1F1-D69B-4AFA-ABD5-8E41720E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People at the meeting desk">
            <a:extLst>
              <a:ext uri="{FF2B5EF4-FFF2-40B4-BE49-F238E27FC236}">
                <a16:creationId xmlns:a16="http://schemas.microsoft.com/office/drawing/2014/main" id="{A2125E70-7E20-EDA8-A41F-82128C193423}"/>
              </a:ext>
            </a:extLst>
          </p:cNvPr>
          <p:cNvPicPr>
            <a:picLocks noChangeAspect="1"/>
          </p:cNvPicPr>
          <p:nvPr/>
        </p:nvPicPr>
        <p:blipFill>
          <a:blip r:embed="rId2"/>
          <a:srcRect l="23111" r="32514"/>
          <a:stretch>
            <a:fillRect/>
          </a:stretch>
        </p:blipFill>
        <p:spPr>
          <a:xfrm>
            <a:off x="-1" y="-2"/>
            <a:ext cx="5410198" cy="6858002"/>
          </a:xfrm>
          <a:prstGeom prst="rect">
            <a:avLst/>
          </a:prstGeom>
        </p:spPr>
      </p:pic>
      <p:sp useBgFill="1">
        <p:nvSpPr>
          <p:cNvPr id="11" name="Rectangle 10">
            <a:extLst>
              <a:ext uri="{FF2B5EF4-FFF2-40B4-BE49-F238E27FC236}">
                <a16:creationId xmlns:a16="http://schemas.microsoft.com/office/drawing/2014/main" id="{603A6265-E10C-4B85-9C20-E75FCAF9C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0197" y="-1"/>
            <a:ext cx="6781802" cy="2286000"/>
          </a:xfrm>
          <a:prstGeom prst="rect">
            <a:avLst/>
          </a:prstGeom>
          <a:ln>
            <a:noFill/>
          </a:ln>
          <a:effectLst>
            <a:outerShdw blurRad="355600" dist="152400" sx="95000" sy="95000" algn="t" rotWithShape="0">
              <a:srgbClr val="000000">
                <a:alpha val="2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BA53D5-B690-1493-0122-824A59ADFF15}"/>
              </a:ext>
            </a:extLst>
          </p:cNvPr>
          <p:cNvSpPr>
            <a:spLocks noGrp="1"/>
          </p:cNvSpPr>
          <p:nvPr>
            <p:ph type="title"/>
          </p:nvPr>
        </p:nvSpPr>
        <p:spPr>
          <a:xfrm>
            <a:off x="6115317" y="405685"/>
            <a:ext cx="5464968" cy="1559301"/>
          </a:xfrm>
        </p:spPr>
        <p:txBody>
          <a:bodyPr>
            <a:normAutofit/>
          </a:bodyPr>
          <a:lstStyle/>
          <a:p>
            <a:r>
              <a:rPr lang="en-US" sz="4000" b="1" kern="100">
                <a:effectLst/>
                <a:latin typeface="Aptos" panose="020B0004020202020204" pitchFamily="34" charset="0"/>
                <a:ea typeface="Aptos" panose="020B0004020202020204" pitchFamily="34" charset="0"/>
                <a:cs typeface="Times New Roman" panose="02020603050405020304" pitchFamily="18" charset="0"/>
              </a:rPr>
              <a:t>Opportunities</a:t>
            </a:r>
            <a:br>
              <a:rPr lang="en-US" sz="4000" kern="100">
                <a:effectLst/>
                <a:latin typeface="Aptos" panose="020B0004020202020204" pitchFamily="34" charset="0"/>
                <a:ea typeface="Aptos" panose="020B0004020202020204" pitchFamily="34" charset="0"/>
                <a:cs typeface="Times New Roman" panose="02020603050405020304" pitchFamily="18" charset="0"/>
              </a:rPr>
            </a:br>
            <a:endParaRPr lang="en-US" sz="4000"/>
          </a:p>
        </p:txBody>
      </p:sp>
      <p:sp>
        <p:nvSpPr>
          <p:cNvPr id="3" name="Content Placeholder 2">
            <a:extLst>
              <a:ext uri="{FF2B5EF4-FFF2-40B4-BE49-F238E27FC236}">
                <a16:creationId xmlns:a16="http://schemas.microsoft.com/office/drawing/2014/main" id="{69FB3D02-5791-D8D7-8E78-9B1AF5D0374E}"/>
              </a:ext>
            </a:extLst>
          </p:cNvPr>
          <p:cNvSpPr>
            <a:spLocks noGrp="1"/>
          </p:cNvSpPr>
          <p:nvPr>
            <p:ph idx="1"/>
          </p:nvPr>
        </p:nvSpPr>
        <p:spPr>
          <a:xfrm>
            <a:off x="6115317" y="2743200"/>
            <a:ext cx="5247340" cy="3496878"/>
          </a:xfrm>
        </p:spPr>
        <p:txBody>
          <a:bodyPr anchor="ctr">
            <a:normAutofit fontScale="92500" lnSpcReduction="20000"/>
          </a:bodyPr>
          <a:lstStyle/>
          <a:p>
            <a:pPr marL="342900" marR="0" lvl="0" indent="-342900">
              <a:spcBef>
                <a:spcPts val="0"/>
              </a:spcBef>
              <a:spcAft>
                <a:spcPts val="0"/>
              </a:spcAft>
              <a:buSzPts val="1000"/>
              <a:buFont typeface="Symbol" pitchFamily="2"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Adaptive and Personalized Learning:</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AI creates customized pathways, empowering students to learn at their own pace and style.</a:t>
            </a:r>
          </a:p>
          <a:p>
            <a:pPr marL="342900" marR="0" lvl="0" indent="-342900">
              <a:spcBef>
                <a:spcPts val="0"/>
              </a:spcBef>
              <a:spcAft>
                <a:spcPts val="0"/>
              </a:spcAft>
              <a:buSzPts val="1000"/>
              <a:buFont typeface="Symbol" pitchFamily="2"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Global Learning Networks:</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Real-time translation and AI collaboration tools dissolve borders, promoting cultural exchange.</a:t>
            </a:r>
          </a:p>
          <a:p>
            <a:pPr marL="342900" marR="0" lvl="0" indent="-342900">
              <a:spcBef>
                <a:spcPts val="0"/>
              </a:spcBef>
              <a:spcAft>
                <a:spcPts val="0"/>
              </a:spcAft>
              <a:buSzPts val="1000"/>
              <a:buFont typeface="Symbol" pitchFamily="2"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Teacher Empowerment:</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Automation of administrative tasks frees teachers to mentor, create, and inspire.</a:t>
            </a:r>
          </a:p>
          <a:p>
            <a:pPr marL="342900" marR="0" lvl="0" indent="-342900">
              <a:spcBef>
                <a:spcPts val="0"/>
              </a:spcBef>
              <a:spcAft>
                <a:spcPts val="0"/>
              </a:spcAft>
              <a:buSzPts val="1000"/>
              <a:buFont typeface="Symbol" pitchFamily="2"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Continuous and Lifelong Learning:</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AI-driven analytics enable skills forecasting, reskilling, and micro-credentialing worldwide.</a:t>
            </a:r>
          </a:p>
          <a:p>
            <a:pPr marL="342900" marR="0" lvl="0" indent="-342900">
              <a:spcBef>
                <a:spcPts val="0"/>
              </a:spcBef>
              <a:spcAft>
                <a:spcPts val="0"/>
              </a:spcAft>
              <a:buSzPts val="1000"/>
              <a:buFont typeface="Symbol" pitchFamily="2" charset="2"/>
              <a:buChar char=""/>
              <a:tabLst>
                <a:tab pos="457200" algn="l"/>
              </a:tabLst>
            </a:pPr>
            <a:r>
              <a:rPr lang="en-US" sz="2000" b="1" kern="100" dirty="0">
                <a:effectLst/>
                <a:latin typeface="Aptos" panose="020B0004020202020204" pitchFamily="34" charset="0"/>
                <a:ea typeface="Aptos" panose="020B0004020202020204" pitchFamily="34" charset="0"/>
                <a:cs typeface="Times New Roman" panose="02020603050405020304" pitchFamily="18" charset="0"/>
              </a:rPr>
              <a:t>Policy Innovation:</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 Global data analytics enhance decision-making and transparency in education reform.</a:t>
            </a:r>
          </a:p>
          <a:p>
            <a:endParaRPr lang="en-US" sz="1600" dirty="0"/>
          </a:p>
        </p:txBody>
      </p:sp>
    </p:spTree>
    <p:extLst>
      <p:ext uri="{BB962C8B-B14F-4D97-AF65-F5344CB8AC3E}">
        <p14:creationId xmlns:p14="http://schemas.microsoft.com/office/powerpoint/2010/main" val="1839140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0DFC902-7D23-471A-B557-B6B6917D7A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5705"/>
            <a:ext cx="12191990" cy="1694346"/>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120894-D22D-D6D9-2F83-33E77C2D2E38}"/>
              </a:ext>
            </a:extLst>
          </p:cNvPr>
          <p:cNvSpPr>
            <a:spLocks noGrp="1"/>
          </p:cNvSpPr>
          <p:nvPr>
            <p:ph type="title"/>
          </p:nvPr>
        </p:nvSpPr>
        <p:spPr>
          <a:xfrm>
            <a:off x="1156851" y="637762"/>
            <a:ext cx="9888496" cy="900131"/>
          </a:xfrm>
        </p:spPr>
        <p:txBody>
          <a:bodyPr anchor="t">
            <a:normAutofit/>
          </a:bodyPr>
          <a:lstStyle/>
          <a:p>
            <a:r>
              <a:rPr lang="en-US" sz="2800" b="1" kern="100">
                <a:solidFill>
                  <a:schemeClr val="bg1"/>
                </a:solidFill>
                <a:effectLst/>
                <a:latin typeface="Aptos" panose="020B0004020202020204" pitchFamily="34" charset="0"/>
                <a:ea typeface="Aptos" panose="020B0004020202020204" pitchFamily="34" charset="0"/>
                <a:cs typeface="Times New Roman" panose="02020603050405020304" pitchFamily="18" charset="0"/>
              </a:rPr>
              <a:t>Policy Recommendations</a:t>
            </a:r>
            <a:br>
              <a:rPr lang="en-US" sz="2800" kern="10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US" sz="2800">
              <a:solidFill>
                <a:schemeClr val="bg1"/>
              </a:solidFill>
            </a:endParaRPr>
          </a:p>
        </p:txBody>
      </p:sp>
      <p:sp>
        <p:nvSpPr>
          <p:cNvPr id="15" name="Rectangle 14">
            <a:extLst>
              <a:ext uri="{FF2B5EF4-FFF2-40B4-BE49-F238E27FC236}">
                <a16:creationId xmlns:a16="http://schemas.microsoft.com/office/drawing/2014/main" id="{A55D5633-D557-4DCA-982C-FF36EB7A1C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88641"/>
            <a:ext cx="12191990" cy="51693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50D3AD2-FA80-415F-A9CE-54D884561C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56851" y="2010758"/>
            <a:ext cx="457190"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8EA14E3-5B9C-7113-C146-8E748A46E147}"/>
              </a:ext>
            </a:extLst>
          </p:cNvPr>
          <p:cNvSpPr>
            <a:spLocks noGrp="1"/>
          </p:cNvSpPr>
          <p:nvPr>
            <p:ph idx="1"/>
          </p:nvPr>
        </p:nvSpPr>
        <p:spPr>
          <a:xfrm>
            <a:off x="1155548" y="2217343"/>
            <a:ext cx="9880893" cy="3959619"/>
          </a:xfrm>
        </p:spPr>
        <p:txBody>
          <a:bodyPr>
            <a:normAutofit fontScale="92500" lnSpcReduction="20000"/>
          </a:bodyPr>
          <a:lstStyle/>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Establish Global AI Literacy Frameworks: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Embed AI and data ethics in all levels of education—teacher training, curricula, and lifelong learning programs.</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Ensure Equitable Infrastructure Investment:</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Expand digital and AI access to under-resourced schools through public-private partnerships and global funding initiatives.</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Develop Ethical and Cultural Guidelines: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Adopt international standards for algorithm transparency, bias mitigation, and culturally relevant content.</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Empower Teachers as AI Facilitators: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Redefine teacher roles as mentors and learning designers supported—not replaced—by AI.</a:t>
            </a:r>
          </a:p>
          <a:p>
            <a:pPr marL="342900" marR="0" lvl="0" indent="-342900">
              <a:spcBef>
                <a:spcPts val="0"/>
              </a:spcBef>
              <a:spcAft>
                <a:spcPts val="0"/>
              </a:spcAft>
              <a:buFont typeface="+mj-lt"/>
              <a:buAutoNum type="arabicPeriod"/>
              <a:tabLst>
                <a:tab pos="457200" algn="l"/>
              </a:tabLs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Strengthen Global Research and Governance Partnerships:</a:t>
            </a:r>
            <a:br>
              <a:rPr lang="en-US" sz="2400" kern="100" dirty="0">
                <a:effectLst/>
                <a:latin typeface="Aptos" panose="020B0004020202020204" pitchFamily="34" charset="0"/>
                <a:ea typeface="Aptos" panose="020B0004020202020204" pitchFamily="34" charset="0"/>
                <a:cs typeface="Times New Roman" panose="02020603050405020304" pitchFamily="18" charset="0"/>
              </a:rPr>
            </a:br>
            <a:r>
              <a:rPr lang="en-US" sz="2400" kern="100" dirty="0">
                <a:effectLst/>
                <a:latin typeface="Aptos" panose="020B0004020202020204" pitchFamily="34" charset="0"/>
                <a:ea typeface="Aptos" panose="020B0004020202020204" pitchFamily="34" charset="0"/>
                <a:cs typeface="Times New Roman" panose="02020603050405020304" pitchFamily="18" charset="0"/>
              </a:rPr>
              <a:t>Encourage UNESCO, OECD, and World Bank collaboration to harmonize policies and share best practices across borders.</a:t>
            </a:r>
          </a:p>
          <a:p>
            <a:endParaRPr lang="en-US" sz="1700" dirty="0"/>
          </a:p>
        </p:txBody>
      </p:sp>
    </p:spTree>
    <p:extLst>
      <p:ext uri="{BB962C8B-B14F-4D97-AF65-F5344CB8AC3E}">
        <p14:creationId xmlns:p14="http://schemas.microsoft.com/office/powerpoint/2010/main" val="1071634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1803</TotalTime>
  <Words>1738</Words>
  <Application>Microsoft Office PowerPoint</Application>
  <PresentationFormat>Widescreen</PresentationFormat>
  <Paragraphs>114</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Aptos</vt:lpstr>
      <vt:lpstr>Aptos Display</vt:lpstr>
      <vt:lpstr>Arial</vt:lpstr>
      <vt:lpstr>Symbol</vt:lpstr>
      <vt:lpstr>Wingdings</vt:lpstr>
      <vt:lpstr>Office Theme</vt:lpstr>
      <vt:lpstr>Innovate, Integrate, Inspire: AI’s Impact on Global Education &amp; Sustainability (I3-AIGES)  The 7th Annual GTC Summit 7 on November 18, 2025  (Postponed) </vt:lpstr>
      <vt:lpstr>Welcome!</vt:lpstr>
      <vt:lpstr>Six Key Directions</vt:lpstr>
      <vt:lpstr>And </vt:lpstr>
      <vt:lpstr>In summary</vt:lpstr>
      <vt:lpstr>GTC Policy Brief</vt:lpstr>
      <vt:lpstr>Key Challenges </vt:lpstr>
      <vt:lpstr>Opportunities </vt:lpstr>
      <vt:lpstr>Policy Recommendations </vt:lpstr>
      <vt:lpstr>Table 1: Institutional Policy Checklist for Ethical AI Integration</vt:lpstr>
      <vt:lpstr>Conclusion </vt:lpstr>
      <vt:lpstr>Explore Case Studies</vt:lpstr>
      <vt:lpstr>Case studies…Brazil and Asia</vt:lpstr>
      <vt:lpstr>References </vt:lpstr>
      <vt:lpstr>Thank you for your support!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Pittman,Joyce</dc:creator>
  <cp:lastModifiedBy>Mercanti-Anthony,Samantha</cp:lastModifiedBy>
  <cp:revision>8</cp:revision>
  <dcterms:created xsi:type="dcterms:W3CDTF">2025-11-12T14:41:05Z</dcterms:created>
  <dcterms:modified xsi:type="dcterms:W3CDTF">2025-11-14T18:12:57Z</dcterms:modified>
</cp:coreProperties>
</file>